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63" r:id="rId2"/>
    <p:sldId id="433" r:id="rId3"/>
    <p:sldId id="396" r:id="rId4"/>
    <p:sldId id="397" r:id="rId5"/>
    <p:sldId id="378" r:id="rId6"/>
    <p:sldId id="379" r:id="rId7"/>
    <p:sldId id="380" r:id="rId8"/>
    <p:sldId id="381" r:id="rId9"/>
    <p:sldId id="445" r:id="rId10"/>
    <p:sldId id="447" r:id="rId11"/>
    <p:sldId id="446" r:id="rId12"/>
    <p:sldId id="384" r:id="rId13"/>
    <p:sldId id="385" r:id="rId14"/>
    <p:sldId id="432" r:id="rId15"/>
    <p:sldId id="425" r:id="rId16"/>
    <p:sldId id="429" r:id="rId17"/>
    <p:sldId id="428" r:id="rId18"/>
    <p:sldId id="410" r:id="rId19"/>
    <p:sldId id="434" r:id="rId20"/>
    <p:sldId id="301" r:id="rId21"/>
    <p:sldId id="382" r:id="rId22"/>
    <p:sldId id="415" r:id="rId23"/>
    <p:sldId id="448" r:id="rId24"/>
    <p:sldId id="443" r:id="rId25"/>
    <p:sldId id="449" r:id="rId26"/>
    <p:sldId id="444" r:id="rId27"/>
    <p:sldId id="450" r:id="rId28"/>
    <p:sldId id="438" r:id="rId29"/>
    <p:sldId id="439" r:id="rId30"/>
    <p:sldId id="440" r:id="rId31"/>
    <p:sldId id="441" r:id="rId32"/>
    <p:sldId id="442" r:id="rId33"/>
    <p:sldId id="417" r:id="rId34"/>
    <p:sldId id="424" r:id="rId35"/>
    <p:sldId id="436" r:id="rId36"/>
    <p:sldId id="317" r:id="rId37"/>
    <p:sldId id="401" r:id="rId38"/>
    <p:sldId id="383" r:id="rId39"/>
    <p:sldId id="409" r:id="rId40"/>
    <p:sldId id="427" r:id="rId41"/>
    <p:sldId id="452" r:id="rId42"/>
    <p:sldId id="398" r:id="rId43"/>
    <p:sldId id="451" r:id="rId44"/>
    <p:sldId id="457" r:id="rId45"/>
    <p:sldId id="454" r:id="rId46"/>
    <p:sldId id="455" r:id="rId47"/>
    <p:sldId id="458" r:id="rId48"/>
    <p:sldId id="437" r:id="rId49"/>
    <p:sldId id="367" r:id="rId50"/>
    <p:sldId id="403" r:id="rId51"/>
    <p:sldId id="319" r:id="rId52"/>
    <p:sldId id="347" r:id="rId53"/>
    <p:sldId id="350" r:id="rId54"/>
    <p:sldId id="419" r:id="rId55"/>
    <p:sldId id="349" r:id="rId56"/>
    <p:sldId id="406" r:id="rId57"/>
    <p:sldId id="395" r:id="rId58"/>
    <p:sldId id="407" r:id="rId59"/>
    <p:sldId id="431" r:id="rId60"/>
    <p:sldId id="430" r:id="rId61"/>
    <p:sldId id="426" r:id="rId62"/>
    <p:sldId id="412" r:id="rId63"/>
    <p:sldId id="391" r:id="rId64"/>
    <p:sldId id="392" r:id="rId65"/>
    <p:sldId id="408" r:id="rId66"/>
  </p:sldIdLst>
  <p:sldSz cx="12192000" cy="6858000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0A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558" autoAdjust="0"/>
    <p:restoredTop sz="94815" autoAdjust="0"/>
  </p:normalViewPr>
  <p:slideViewPr>
    <p:cSldViewPr snapToGrid="0">
      <p:cViewPr>
        <p:scale>
          <a:sx n="66" d="100"/>
          <a:sy n="66" d="100"/>
        </p:scale>
        <p:origin x="-474" y="-4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DB0D58A5-EF49-45ED-AF5C-98B780C4C241}" type="datetimeFigureOut">
              <a:rPr lang="ru-RU"/>
              <a:pPr/>
              <a:t>18.09.2020</a:t>
            </a:fld>
            <a:endParaRPr lang="ru-RU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6" rIns="91392" bIns="45696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endParaRPr lang="ru-RU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6" rIns="91392" bIns="45696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34399273-FB9A-48FF-8D1B-018CA8E55BE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2" tIns="49512" rIns="99022" bIns="49512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4022725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2" tIns="49512" rIns="99022" bIns="4951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16C031B8-B3A3-44D0-A01F-DEEC6B53F731}" type="datetimeFigureOut">
              <a:rPr lang="uk-UA"/>
              <a:pPr/>
              <a:t>18.09.2020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926013"/>
            <a:ext cx="5678488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2" tIns="49512" rIns="99022" bIns="49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2" tIns="49512" rIns="99022" bIns="49512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4022725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2" tIns="49512" rIns="99022" bIns="4951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6CED4B64-1FA3-40B4-8195-4C9E91286503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725825-8E9A-498D-AF92-B2635E65AB03}" type="slidenum">
              <a:rPr lang="uk-UA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0483" name="Номер слайда 3"/>
          <p:cNvSpPr txBox="1">
            <a:spLocks noGrp="1"/>
          </p:cNvSpPr>
          <p:nvPr/>
        </p:nvSpPr>
        <p:spPr bwMode="auto">
          <a:xfrm>
            <a:off x="4022725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22" tIns="49512" rIns="99022" bIns="49512" anchor="b"/>
          <a:lstStyle/>
          <a:p>
            <a:pPr algn="r"/>
            <a:fld id="{614CEB14-1639-449D-BB78-3B820F151E00}" type="slidenum">
              <a:rPr lang="uk-UA" sz="1300">
                <a:latin typeface="Calibri" pitchFamily="34" charset="0"/>
              </a:rPr>
              <a:pPr algn="r"/>
              <a:t>4</a:t>
            </a:fld>
            <a:endParaRPr lang="uk-UA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28C9-75EF-4771-B265-C0F2E0054344}" type="slidenum">
              <a:rPr lang="uk-UA"/>
              <a:pPr/>
              <a:t>22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06FE4-2E1F-4DF5-826B-CD01860B51AF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DC248-81F4-4516-8C45-A3361316351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AFC37-2922-4AE5-B866-1A05E9F2D00D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DD55-EA73-402D-9BEC-881363F421F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3381-5174-49FA-87AA-04F428629E54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A9A5-9E72-4326-BCF2-07E18C9485D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01725-FB16-425C-8FFB-57BC3114A447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11CA9-92CB-4E47-97C4-21BF4CE2947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11D51-B85A-4505-A696-51185D9B219F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44043-9257-4064-B188-92843204821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30AC8-569A-43F3-B151-F0ADA5891B28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9DDF1-4660-4E66-BE66-06ABDD6D1ED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F7C7E-D150-4972-970F-E566D0CC202E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50BBB-31F3-4954-A207-0C8EDD0C52E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CF73-423B-4EEB-97B4-599793833A93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376BE-C473-4DD1-9036-B7CC34FED57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3510A-A71F-4869-9F86-1DAC7446AF75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A379B-87CF-4D06-B397-FDEB6053AA4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3B77-530C-41AC-B1EE-11E675179FF8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5330F-18A1-4A6C-B152-0002C187CA2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F1C84-5912-4175-B8D2-BEE783950631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4775A-7536-4367-86EE-E0E3280619B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234185-631B-4BE1-BAA9-5DE560BE4EC0}" type="datetime1">
              <a:rPr lang="uk-UA"/>
              <a:pPr>
                <a:defRPr/>
              </a:pPr>
              <a:t>18.09.2020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uk-UA"/>
              <a:t>Залучення коштів для розвитку міста Первомайський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453065-DA33-4245-9B33-F5C34D9CF13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37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AD810-48AA-4D82-B454-45DE09AF23D6}" type="slidenum">
              <a:rPr lang="uk-UA"/>
              <a:pPr>
                <a:defRPr/>
              </a:pPr>
              <a:t>1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0475" y="677537"/>
            <a:ext cx="10684272" cy="764168"/>
          </a:xfrm>
          <a:solidFill>
            <a:schemeClr val="bg1"/>
          </a:solidFill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uk-UA" sz="37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Залучення коштів для розвитку міста</a:t>
            </a:r>
            <a:endParaRPr lang="ru-RU" sz="3700" b="1" cap="all" dirty="0">
              <a:ln/>
              <a:solidFill>
                <a:schemeClr val="accent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1may_har_ger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223838"/>
            <a:ext cx="776288" cy="98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1)Гранты,ОТЧЕТ о работе сектора\106206848_3002242343163126_9094214041535044476_o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91762" y="1248585"/>
            <a:ext cx="11543388" cy="541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BFC7A-2764-46EB-9393-7FA59984F51A}" type="slidenum">
              <a:rPr lang="uk-UA"/>
              <a:pPr>
                <a:defRPr/>
              </a:pPr>
              <a:t>10</a:t>
            </a:fld>
            <a:endParaRPr lang="uk-UA"/>
          </a:p>
        </p:txBody>
      </p:sp>
      <p:sp>
        <p:nvSpPr>
          <p:cNvPr id="839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mtClean="0"/>
              <a:t>Виконано капітальний ремонт частини покрівлі ліцею №7 </a:t>
            </a:r>
            <a:r>
              <a:rPr lang="uk-UA" sz="2800" i="1" smtClean="0"/>
              <a:t>- 1 млн. 361 тис. грн.</a:t>
            </a:r>
            <a:endParaRPr lang="ru-RU" sz="2800" i="1" smtClean="0"/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3738" y="2187575"/>
            <a:ext cx="476885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 descr="D:\ФОТО\зош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113" y="1844675"/>
            <a:ext cx="591343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98823-B539-4537-A07E-043072B31551}" type="slidenum">
              <a:rPr lang="uk-UA"/>
              <a:pPr>
                <a:defRPr/>
              </a:pPr>
              <a:t>11</a:t>
            </a:fld>
            <a:endParaRPr lang="uk-UA"/>
          </a:p>
        </p:txBody>
      </p:sp>
      <p:sp>
        <p:nvSpPr>
          <p:cNvPr id="82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mtClean="0"/>
              <a:t>Виконано утеплення трубопроводів </a:t>
            </a:r>
            <a:br>
              <a:rPr lang="uk-UA" sz="2800" b="1" smtClean="0"/>
            </a:br>
            <a:r>
              <a:rPr lang="uk-UA" sz="2800" b="1" smtClean="0"/>
              <a:t>ліцеїв № 5, 6, 7 </a:t>
            </a:r>
            <a:r>
              <a:rPr lang="uk-UA" sz="2800" i="1" smtClean="0"/>
              <a:t>– 365 тис. грн.</a:t>
            </a:r>
            <a:endParaRPr lang="ru-RU" i="1" smtClean="0"/>
          </a:p>
        </p:txBody>
      </p:sp>
      <p:pic>
        <p:nvPicPr>
          <p:cNvPr id="1026" name="Picture 2" descr="D:\МИНИ-ПРОЕКТЫ 2017\Фото с открытия\IMG_7370.JPG"/>
          <p:cNvPicPr>
            <a:picLocks noChangeAspect="1" noChangeArrowheads="1"/>
          </p:cNvPicPr>
          <p:nvPr/>
        </p:nvPicPr>
        <p:blipFill>
          <a:blip r:embed="rId2"/>
          <a:srcRect r="11243" b="4013"/>
          <a:stretch>
            <a:fillRect/>
          </a:stretch>
        </p:blipFill>
        <p:spPr bwMode="auto">
          <a:xfrm>
            <a:off x="1890713" y="2005013"/>
            <a:ext cx="4135437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МИНИ-ПРОЕКТЫ 2017\Фото с открытия\IMG_7349.JPG"/>
          <p:cNvPicPr>
            <a:picLocks noChangeAspect="1" noChangeArrowheads="1"/>
          </p:cNvPicPr>
          <p:nvPr/>
        </p:nvPicPr>
        <p:blipFill>
          <a:blip r:embed="rId3"/>
          <a:srcRect l="22552" t="7532" r="32349" b="24159"/>
          <a:stretch>
            <a:fillRect/>
          </a:stretch>
        </p:blipFill>
        <p:spPr bwMode="auto">
          <a:xfrm>
            <a:off x="6808788" y="1638300"/>
            <a:ext cx="37973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44354C-4903-4194-B8D7-B732BCD8D9E5}" type="slidenum">
              <a:rPr lang="uk-UA"/>
              <a:pPr>
                <a:defRPr/>
              </a:pPr>
              <a:t>12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0C257BA-D862-4704-9DBC-2CE1FA68A787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627" name="Заголовок 2"/>
          <p:cNvSpPr>
            <a:spLocks noGrp="1"/>
          </p:cNvSpPr>
          <p:nvPr>
            <p:ph type="title"/>
          </p:nvPr>
        </p:nvSpPr>
        <p:spPr>
          <a:xfrm>
            <a:off x="0" y="312738"/>
            <a:ext cx="12192000" cy="1265237"/>
          </a:xfrm>
        </p:spPr>
        <p:txBody>
          <a:bodyPr/>
          <a:lstStyle/>
          <a:p>
            <a:pPr algn="ctr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Дві школи отримали новий спортивний інвентар</a:t>
            </a:r>
            <a:endParaRPr lang="ru-RU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D:\1)Гранты,ОТЧЕТ о работе сектора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1338263"/>
            <a:ext cx="4362450" cy="244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D:\1)Гранты,ОТЧЕТ о работе сектора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9675" y="1349375"/>
            <a:ext cx="4403725" cy="244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 descr="D:\1)Гранты,ОТЧЕТ о работе сектора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688" y="4040188"/>
            <a:ext cx="34417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D:\1)Гранты,ОТЧЕТ о работе сектора\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3990975"/>
            <a:ext cx="3781425" cy="2306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D:\1)Гранты,ОТЧЕТ о работе сектора\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29638" y="4048125"/>
            <a:ext cx="3400425" cy="229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0A83C-0979-4C91-851E-82226F8A5EA7}" type="slidenum">
              <a:rPr lang="uk-UA"/>
              <a:pPr>
                <a:defRPr/>
              </a:pPr>
              <a:t>13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00004DD-F3BD-4784-88AD-53CAA640BD8E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>
          <a:xfrm>
            <a:off x="134938" y="249238"/>
            <a:ext cx="12057062" cy="1262062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Відремонтовано групи в ДНЗ №10 та ДНЗ №5  та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відкрито спортивний майданчик 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на суму 1 млн 174 тис. грн.</a:t>
            </a: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/>
              <a:t/>
            </a:r>
            <a:br>
              <a:rPr lang="ru-RU" sz="2800" smtClean="0"/>
            </a:br>
            <a:endParaRPr lang="uk-UA" sz="280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lum contrast="30000"/>
          </a:blip>
          <a:srcRect l="14008" r="20377"/>
          <a:stretch/>
        </p:blipFill>
        <p:spPr>
          <a:xfrm>
            <a:off x="179388" y="1049338"/>
            <a:ext cx="6467475" cy="402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contrast="30000"/>
          </a:blip>
          <a:srcRect l="-217" t="28235" r="217" b="6737"/>
          <a:stretch>
            <a:fillRect/>
          </a:stretch>
        </p:blipFill>
        <p:spPr bwMode="auto">
          <a:xfrm>
            <a:off x="5121275" y="3559175"/>
            <a:ext cx="311626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813" y="1138238"/>
            <a:ext cx="4953000" cy="371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86DC7-0208-484E-A1A2-89C1F691C98A}" type="slidenum">
              <a:rPr lang="uk-UA"/>
              <a:pPr>
                <a:defRPr/>
              </a:pPr>
              <a:t>14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07E1A73-1ACD-4777-8EA9-F1D9C3347525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28676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7" name="Прямоугольник 5"/>
          <p:cNvSpPr>
            <a:spLocks noChangeArrowheads="1"/>
          </p:cNvSpPr>
          <p:nvPr/>
        </p:nvSpPr>
        <p:spPr bwMode="auto">
          <a:xfrm>
            <a:off x="0" y="639763"/>
            <a:ext cx="121920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Створено 2 ресурсні кімнати в ЗОШ № 2 та ЗОШ №5</a:t>
            </a:r>
          </a:p>
          <a:p>
            <a:pPr algn="ctr">
              <a:lnSpc>
                <a:spcPct val="90000"/>
              </a:lnSpc>
            </a:pPr>
            <a:r>
              <a:rPr lang="uk-UA" sz="2400" i="1">
                <a:latin typeface="Times New Roman" pitchFamily="18" charset="0"/>
                <a:cs typeface="Times New Roman" pitchFamily="18" charset="0"/>
              </a:rPr>
              <a:t>на суму 600 тис. грн.</a:t>
            </a:r>
          </a:p>
        </p:txBody>
      </p:sp>
      <p:pic>
        <p:nvPicPr>
          <p:cNvPr id="8" name="Picture 2" descr="D:\Звіт міського голови\Звіт 2019\Ресурсна кымната ЗОШ №5\69928552_377765483117534_1614615031339548672_n.jpg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404813" y="1954213"/>
            <a:ext cx="5694362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9" name="Picture 2" descr="D:\ФОТО\Новая папка\IMG_8490.JPG"/>
          <p:cNvPicPr>
            <a:picLocks noChangeAspect="1" noChangeArrowheads="1"/>
          </p:cNvPicPr>
          <p:nvPr/>
        </p:nvPicPr>
        <p:blipFill>
          <a:blip r:embed="rId3"/>
          <a:srcRect t="21933"/>
          <a:stretch>
            <a:fillRect/>
          </a:stretch>
        </p:blipFill>
        <p:spPr bwMode="auto">
          <a:xfrm>
            <a:off x="6276975" y="1738313"/>
            <a:ext cx="567055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79F0C-4B18-4B02-B2B9-2D5836466191}" type="slidenum">
              <a:rPr lang="uk-UA"/>
              <a:pPr>
                <a:defRPr/>
              </a:pPr>
              <a:t>15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4EF98DD-0496-4F51-BDBA-5FEC0A68A6F1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2970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01" name="Заголовок 1"/>
          <p:cNvSpPr txBox="1">
            <a:spLocks/>
          </p:cNvSpPr>
          <p:nvPr/>
        </p:nvSpPr>
        <p:spPr bwMode="auto">
          <a:xfrm>
            <a:off x="0" y="782638"/>
            <a:ext cx="121920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Придбано комп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>
                <a:latin typeface="Times New Roman" pitchFamily="18" charset="0"/>
                <a:cs typeface="Times New Roman" pitchFamily="18" charset="0"/>
              </a:rPr>
              <a:t>ютерну техніку та меблі для позашкілької освіти – </a:t>
            </a:r>
          </a:p>
          <a:p>
            <a:pPr algn="ctr">
              <a:lnSpc>
                <a:spcPct val="90000"/>
              </a:lnSpc>
            </a:pPr>
            <a:r>
              <a:rPr lang="uk-UA" sz="2800" i="1">
                <a:latin typeface="Times New Roman" pitchFamily="18" charset="0"/>
                <a:cs typeface="Times New Roman" pitchFamily="18" charset="0"/>
              </a:rPr>
              <a:t>на суму близько 300 тис. грн.</a:t>
            </a:r>
          </a:p>
          <a:p>
            <a:pPr algn="ctr">
              <a:lnSpc>
                <a:spcPct val="90000"/>
              </a:lnSpc>
            </a:pPr>
            <a:endParaRPr lang="uk-UA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2" descr="C:\Users\User\Desktop\фото\стемосвіта\119610113_639756403207177_69378255837122626_n.jpg"/>
          <p:cNvPicPr>
            <a:picLocks noChangeAspect="1" noChangeArrowheads="1"/>
          </p:cNvPicPr>
          <p:nvPr/>
        </p:nvPicPr>
        <p:blipFill>
          <a:blip r:embed="rId2"/>
          <a:srcRect r="4140" b="13147"/>
          <a:stretch>
            <a:fillRect/>
          </a:stretch>
        </p:blipFill>
        <p:spPr bwMode="auto">
          <a:xfrm>
            <a:off x="668338" y="1841500"/>
            <a:ext cx="3751262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" descr="C:\Users\User\Desktop\фото\стемосвіта\119457808_1055212184936377_1145420083483784455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9575" y="1939925"/>
            <a:ext cx="47625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4" descr="C:\Users\User\Desktop\фото\стемосвіта\119496804_697846784274731_8187488612586081731_n.jpg"/>
          <p:cNvPicPr>
            <a:picLocks noChangeAspect="1" noChangeArrowheads="1"/>
          </p:cNvPicPr>
          <p:nvPr/>
        </p:nvPicPr>
        <p:blipFill>
          <a:blip r:embed="rId4"/>
          <a:srcRect l="7262" t="33635" r="19597" b="26944"/>
          <a:stretch>
            <a:fillRect/>
          </a:stretch>
        </p:blipFill>
        <p:spPr bwMode="auto">
          <a:xfrm>
            <a:off x="2347913" y="4233863"/>
            <a:ext cx="39814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AC02D-E523-413F-82EE-79378A643956}" type="slidenum">
              <a:rPr lang="uk-UA"/>
              <a:pPr>
                <a:defRPr/>
              </a:pPr>
              <a:t>16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20E0897-D07F-4DB2-B9B8-C66A0D30C6BD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30724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5" name="Заголовок 1"/>
          <p:cNvSpPr txBox="1">
            <a:spLocks/>
          </p:cNvSpPr>
          <p:nvPr/>
        </p:nvSpPr>
        <p:spPr bwMode="auto">
          <a:xfrm>
            <a:off x="0" y="860425"/>
            <a:ext cx="12192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Відремонтовано парапети та частини покрівлі в ДНЗ №17</a:t>
            </a:r>
          </a:p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i="1">
                <a:latin typeface="Times New Roman" pitchFamily="18" charset="0"/>
                <a:cs typeface="Times New Roman" pitchFamily="18" charset="0"/>
              </a:rPr>
              <a:t>на суму 300 тис. грн.</a:t>
            </a:r>
          </a:p>
          <a:p>
            <a:pPr algn="ctr">
              <a:lnSpc>
                <a:spcPct val="90000"/>
              </a:lnSpc>
            </a:pPr>
            <a:endParaRPr lang="uk-UA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6" name="Picture 2" descr="C:\Users\User\Desktop\фото\17сад парапеті\119744172_744023399575944_840571345891145856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" y="2441575"/>
            <a:ext cx="58102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 descr="C:\Users\User\Desktop\фото\17сад парапеті\119648752_371068667231742_81500511720793541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4588" y="2046288"/>
            <a:ext cx="57245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C3845-2381-478D-BFC4-7D77C44DDC5B}" type="slidenum">
              <a:rPr lang="uk-UA"/>
              <a:pPr>
                <a:defRPr/>
              </a:pPr>
              <a:t>17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CD3C53A-D170-4E68-85CF-335DE7A6E4A1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31748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9" name="Заголовок 1"/>
          <p:cNvSpPr txBox="1">
            <a:spLocks/>
          </p:cNvSpPr>
          <p:nvPr/>
        </p:nvSpPr>
        <p:spPr bwMode="auto">
          <a:xfrm>
            <a:off x="0" y="503238"/>
            <a:ext cx="121920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Для ДНЗ №10 придбано техніку для пральні (пральна машина, прасувальний каток, центрифуга) 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i="1">
                <a:latin typeface="Times New Roman" pitchFamily="18" charset="0"/>
                <a:cs typeface="Times New Roman" pitchFamily="18" charset="0"/>
              </a:rPr>
              <a:t>на суму 284 тис. грн.</a:t>
            </a:r>
          </a:p>
          <a:p>
            <a:pPr algn="ctr">
              <a:lnSpc>
                <a:spcPct val="90000"/>
              </a:lnSpc>
            </a:pPr>
            <a:endParaRPr lang="uk-UA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0" name="Picture 2" descr="C:\Users\User\Desktop\фото\10\117943429_1169368610110670_6142308485073275541_o.jpg"/>
          <p:cNvPicPr>
            <a:picLocks noChangeAspect="1" noChangeArrowheads="1"/>
          </p:cNvPicPr>
          <p:nvPr/>
        </p:nvPicPr>
        <p:blipFill>
          <a:blip r:embed="rId2"/>
          <a:srcRect t="22281" b="20557"/>
          <a:stretch>
            <a:fillRect/>
          </a:stretch>
        </p:blipFill>
        <p:spPr bwMode="auto">
          <a:xfrm>
            <a:off x="3233738" y="2014538"/>
            <a:ext cx="538638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20200918_082059"/>
          <p:cNvPicPr>
            <a:picLocks noChangeAspect="1" noChangeArrowheads="1"/>
          </p:cNvPicPr>
          <p:nvPr/>
        </p:nvPicPr>
        <p:blipFill>
          <a:blip r:embed="rId3"/>
          <a:srcRect l="11128" t="1180" b="16463"/>
          <a:stretch>
            <a:fillRect/>
          </a:stretch>
        </p:blipFill>
        <p:spPr bwMode="auto">
          <a:xfrm>
            <a:off x="8863013" y="1431925"/>
            <a:ext cx="2724150" cy="4487863"/>
          </a:xfrm>
          <a:prstGeom prst="rect">
            <a:avLst/>
          </a:prstGeom>
          <a:noFill/>
        </p:spPr>
      </p:pic>
      <p:pic>
        <p:nvPicPr>
          <p:cNvPr id="31754" name="Picture 10" descr="20200918_082112"/>
          <p:cNvPicPr>
            <a:picLocks noChangeAspect="1" noChangeArrowheads="1"/>
          </p:cNvPicPr>
          <p:nvPr/>
        </p:nvPicPr>
        <p:blipFill>
          <a:blip r:embed="rId4"/>
          <a:srcRect l="20404" t="21680" r="5017" b="25925"/>
          <a:stretch>
            <a:fillRect/>
          </a:stretch>
        </p:blipFill>
        <p:spPr bwMode="auto">
          <a:xfrm>
            <a:off x="230188" y="1585913"/>
            <a:ext cx="2808287" cy="3506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A4E7E-8AC3-47A9-B68B-2BDD001AF85C}" type="slidenum">
              <a:rPr lang="uk-UA"/>
              <a:pPr>
                <a:defRPr/>
              </a:pPr>
              <a:t>18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B4F6BA0-1657-4643-B737-F66B337117E9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>
          <a:xfrm>
            <a:off x="0" y="80803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32772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3" name="Заголовок 1"/>
          <p:cNvSpPr txBox="1">
            <a:spLocks/>
          </p:cNvSpPr>
          <p:nvPr/>
        </p:nvSpPr>
        <p:spPr bwMode="auto">
          <a:xfrm>
            <a:off x="0" y="63341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Проводяться ремонтні роботи ДНЗ № 14 та Ліцей №3 “Успіх”</a:t>
            </a:r>
          </a:p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– </a:t>
            </a:r>
            <a:r>
              <a:rPr lang="uk-UA" sz="2800" i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на суму 13 млн. 721 тис. грн.</a:t>
            </a:r>
          </a:p>
        </p:txBody>
      </p:sp>
      <p:pic>
        <p:nvPicPr>
          <p:cNvPr id="10241" name="Picture 1" descr="D:\1)Гранты,ОТЧЕТ о работе сектора\нефко\ліцей 3. окна.png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 l="3733" r="834"/>
          <a:stretch>
            <a:fillRect/>
          </a:stretch>
        </p:blipFill>
        <p:spPr bwMode="auto">
          <a:xfrm>
            <a:off x="6654800" y="3895725"/>
            <a:ext cx="4467225" cy="248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D:\1)Гранты,ОТЧЕТ о работе сектора\нефко\107534390_368190880825078_120076810165406091_n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t="19929" b="29988"/>
          <a:stretch>
            <a:fillRect/>
          </a:stretch>
        </p:blipFill>
        <p:spPr bwMode="auto">
          <a:xfrm>
            <a:off x="7507288" y="1381125"/>
            <a:ext cx="4438650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6" name="Picture 4" descr="D:\ФОТО\НЕФКО\нефко.В процесе\днз14\117889817_3263397043721210_691534834244589804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1668463"/>
            <a:ext cx="59817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11E0A-4116-47E0-95BF-EF7AB544E3EB}" type="slidenum">
              <a:rPr lang="uk-UA"/>
              <a:pPr>
                <a:defRPr/>
              </a:pPr>
              <a:t>19</a:t>
            </a:fld>
            <a:endParaRPr lang="uk-UA"/>
          </a:p>
        </p:txBody>
      </p:sp>
      <p:sp>
        <p:nvSpPr>
          <p:cNvPr id="4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41CECA-6089-42D5-BD3E-1C2D1948CA9D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795" name="WordArt 2"/>
          <p:cNvSpPr>
            <a:spLocks noChangeArrowheads="1" noChangeShapeType="1" noTextEdit="1"/>
          </p:cNvSpPr>
          <p:nvPr/>
        </p:nvSpPr>
        <p:spPr bwMode="auto">
          <a:xfrm>
            <a:off x="2439988" y="2211388"/>
            <a:ext cx="7307262" cy="213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МЕДИЦИНА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08DDB-08B6-4C41-B548-15C2B4568786}" type="slidenum">
              <a:rPr lang="uk-UA"/>
              <a:pPr>
                <a:defRPr/>
              </a:pPr>
              <a:t>2</a:t>
            </a:fld>
            <a:endParaRPr lang="uk-UA"/>
          </a:p>
        </p:txBody>
      </p:sp>
      <p:sp>
        <p:nvSpPr>
          <p:cNvPr id="4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8E5CBEB-74B2-4CE2-98D2-6FD42A71BDA3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387" name="WordArt 4"/>
          <p:cNvSpPr>
            <a:spLocks noChangeArrowheads="1" noChangeShapeType="1" noTextEdit="1"/>
          </p:cNvSpPr>
          <p:nvPr/>
        </p:nvSpPr>
        <p:spPr bwMode="auto">
          <a:xfrm>
            <a:off x="3132138" y="2211388"/>
            <a:ext cx="5991225" cy="213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ОСВІТА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8A103-0509-44D6-A819-D118763A2C02}" type="slidenum">
              <a:rPr lang="uk-UA"/>
              <a:pPr>
                <a:defRPr/>
              </a:pPr>
              <a:t>20</a:t>
            </a:fld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3A2BAB4-A061-4157-8C53-804D4E1B55AB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5299" name="Picture 3" descr="D:\Звіт міського голови\Звіт 2019\67955997_2320304194750637_5110590527632310272_n.jpg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6754813" y="1238250"/>
            <a:ext cx="4141787" cy="506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1" name="Picture 5" descr="D:\Звіт міського голови\Звіт 2019\68661704_2320304271417296_9014393294897020928_n.jpg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/>
          <a:stretch>
            <a:fillRect/>
          </a:stretch>
        </p:blipFill>
        <p:spPr bwMode="auto">
          <a:xfrm>
            <a:off x="1308100" y="1084263"/>
            <a:ext cx="4295775" cy="523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Виконано ремонт та закуплено обладнання та меблі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для частини пологового відділення ЦРЛ </a:t>
            </a:r>
            <a:r>
              <a:rPr lang="uk-UA" sz="2400" i="1" smtClean="0">
                <a:latin typeface="Times New Roman" pitchFamily="18" charset="0"/>
                <a:cs typeface="Times New Roman" pitchFamily="18" charset="0"/>
              </a:rPr>
              <a:t>на суму 9 млн. грн.</a:t>
            </a:r>
            <a:r>
              <a:rPr lang="uk-UA" sz="2400" b="1" i="1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1163C-2903-4D64-BB79-4893474F92A3}" type="slidenum">
              <a:rPr lang="uk-UA"/>
              <a:pPr>
                <a:defRPr/>
              </a:pPr>
              <a:t>21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382ACF3-4A33-45E3-A4BA-CB3F210F080F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>
          <a:xfrm>
            <a:off x="0" y="922338"/>
            <a:ext cx="12192000" cy="1325562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універсальне обладнання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для хірургічного відділення  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– 2 млн. 432 тис. грн.</a:t>
            </a:r>
            <a:r>
              <a:rPr lang="ru-RU" sz="3600" b="1" smtClean="0"/>
              <a:t/>
            </a:r>
            <a:br>
              <a:rPr lang="ru-RU" sz="3600" b="1" smtClean="0"/>
            </a:br>
            <a:endParaRPr lang="uk-UA" sz="3600" b="1" smtClean="0"/>
          </a:p>
        </p:txBody>
      </p:sp>
      <p:pic>
        <p:nvPicPr>
          <p:cNvPr id="5" name="Picture 4" descr="22429493_298131697261001_1985315338_o"/>
          <p:cNvPicPr>
            <a:picLocks noChangeAspect="1" noChangeArrowheads="1"/>
          </p:cNvPicPr>
          <p:nvPr/>
        </p:nvPicPr>
        <p:blipFill rotWithShape="1">
          <a:blip r:embed="rId2">
            <a:lum contrast="20000"/>
          </a:blip>
          <a:srcRect l="5155" t="20377" r="5562" b="2797"/>
          <a:stretch/>
        </p:blipFill>
        <p:spPr bwMode="auto">
          <a:xfrm>
            <a:off x="3159125" y="2203450"/>
            <a:ext cx="5505450" cy="354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C67C6-4DA8-40F0-B9CE-AB0A9A98CDC0}" type="slidenum">
              <a:rPr lang="uk-UA"/>
              <a:pPr>
                <a:defRPr/>
              </a:pPr>
              <a:t>22</a:t>
            </a:fld>
            <a:endParaRPr lang="uk-UA"/>
          </a:p>
        </p:txBody>
      </p:sp>
      <p:sp>
        <p:nvSpPr>
          <p:cNvPr id="5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68A47E-6520-4A68-B44F-0631FC0A0456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6867" name="Заголовок 1"/>
          <p:cNvSpPr>
            <a:spLocks noGrp="1"/>
          </p:cNvSpPr>
          <p:nvPr>
            <p:ph type="title"/>
          </p:nvPr>
        </p:nvSpPr>
        <p:spPr>
          <a:xfrm>
            <a:off x="0" y="590550"/>
            <a:ext cx="12192000" cy="1152525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Відремонтовано</a:t>
            </a:r>
            <a:r>
              <a:rPr lang="uk-UA" sz="2800" b="1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та закуплено обладнання для фізіотерапевтичного відділення ЦРЛ</a:t>
            </a:r>
            <a:r>
              <a:rPr lang="uk-UA" sz="2800" b="1" smtClean="0">
                <a:latin typeface="Times New Roman" pitchFamily="18" charset="0"/>
                <a:cs typeface="Segoe UI" pitchFamily="34" charset="0"/>
              </a:rPr>
              <a:t>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>на суму близько 4 млн. грн</a:t>
            </a:r>
            <a:r>
              <a:rPr lang="ru-RU" sz="1800" b="1" smtClean="0">
                <a:latin typeface="Times New Roman" pitchFamily="18" charset="0"/>
                <a:cs typeface="Segoe UI" pitchFamily="34" charset="0"/>
              </a:rPr>
              <a:t/>
            </a:r>
            <a:br>
              <a:rPr lang="ru-RU" sz="1800" b="1" smtClean="0">
                <a:latin typeface="Times New Roman" pitchFamily="18" charset="0"/>
                <a:cs typeface="Segoe UI" pitchFamily="34" charset="0"/>
              </a:rPr>
            </a:br>
            <a:endParaRPr lang="uk-UA" sz="1800" b="1" smtClean="0">
              <a:latin typeface="Times New Roman" pitchFamily="18" charset="0"/>
              <a:cs typeface="Segoe UI" pitchFamily="34" charset="0"/>
            </a:endParaRPr>
          </a:p>
        </p:txBody>
      </p:sp>
      <p:pic>
        <p:nvPicPr>
          <p:cNvPr id="3074" name="Picture 2" descr="D:\Звіт міського голови\Звіт 2019\69007448_418955225637641_1244864230289571840_n.jpg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b="3571"/>
          <a:stretch>
            <a:fillRect/>
          </a:stretch>
        </p:blipFill>
        <p:spPr bwMode="auto">
          <a:xfrm>
            <a:off x="8027988" y="1811338"/>
            <a:ext cx="344805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Звіт міського голови\Звіт 2019\75139947_2500158983599974_6137413961387081728_n.jp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4403725" y="1816100"/>
            <a:ext cx="3290888" cy="438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4" name="Picture 3" descr="D:\Звіт міського голови\Звіт 2019\69567006_367608997267562_4880276290818539520_n.jpg"/>
          <p:cNvPicPr>
            <a:picLocks noChangeAspect="1" noChangeArrowheads="1"/>
          </p:cNvPicPr>
          <p:nvPr/>
        </p:nvPicPr>
        <p:blipFill>
          <a:blip r:embed="rId5">
            <a:lum contrast="40000"/>
          </a:blip>
          <a:srcRect/>
          <a:stretch>
            <a:fillRect/>
          </a:stretch>
        </p:blipFill>
        <p:spPr bwMode="auto">
          <a:xfrm>
            <a:off x="815975" y="1812925"/>
            <a:ext cx="332105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C8294-8E3B-4039-BAB9-2D03842473B5}" type="slidenum">
              <a:rPr lang="uk-UA"/>
              <a:pPr>
                <a:defRPr/>
              </a:pPr>
              <a:t>23</a:t>
            </a:fld>
            <a:endParaRPr lang="uk-UA"/>
          </a:p>
        </p:txBody>
      </p:sp>
      <p:sp>
        <p:nvSpPr>
          <p:cNvPr id="84994" name="Rectangle 2"/>
          <p:cNvSpPr>
            <a:spLocks noGrp="1"/>
          </p:cNvSpPr>
          <p:nvPr>
            <p:ph type="title"/>
          </p:nvPr>
        </p:nvSpPr>
        <p:spPr>
          <a:xfrm>
            <a:off x="838200" y="452438"/>
            <a:ext cx="10515600" cy="1325562"/>
          </a:xfrm>
        </p:spPr>
        <p:txBody>
          <a:bodyPr/>
          <a:lstStyle/>
          <a:p>
            <a:pPr algn="ctr"/>
            <a:r>
              <a:rPr lang="uk-UA" sz="3200" b="1" smtClean="0"/>
              <a:t>Зроблено капітальний ремонт та закуплено обладнання в паталогоанатомічне відділення</a:t>
            </a:r>
            <a:r>
              <a:rPr lang="uk-UA" sz="3200" i="1" smtClean="0"/>
              <a:t> – </a:t>
            </a:r>
            <a:br>
              <a:rPr lang="uk-UA" sz="3200" i="1" smtClean="0"/>
            </a:br>
            <a:r>
              <a:rPr lang="uk-UA" sz="3200" i="1" smtClean="0"/>
              <a:t>2 млн. 180 тис. грн.</a:t>
            </a:r>
            <a:r>
              <a:rPr lang="ru-RU" sz="3200" i="1" smtClean="0"/>
              <a:t/>
            </a:r>
            <a:br>
              <a:rPr lang="ru-RU" sz="3200" i="1" smtClean="0"/>
            </a:br>
            <a:endParaRPr lang="ru-RU" sz="3200" i="1" smtClean="0"/>
          </a:p>
        </p:txBody>
      </p:sp>
      <p:pic>
        <p:nvPicPr>
          <p:cNvPr id="84996" name="Picture 4" descr="C:\Users\User\Downloads\Новая папка3\Рисунок5.jpg"/>
          <p:cNvPicPr>
            <a:picLocks noChangeAspect="1" noChangeArrowheads="1"/>
          </p:cNvPicPr>
          <p:nvPr/>
        </p:nvPicPr>
        <p:blipFill>
          <a:blip r:embed="rId2"/>
          <a:srcRect b="5676"/>
          <a:stretch>
            <a:fillRect/>
          </a:stretch>
        </p:blipFill>
        <p:spPr bwMode="auto">
          <a:xfrm>
            <a:off x="1117600" y="1657350"/>
            <a:ext cx="316865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:\Звіт міського голови\ЦРЛ\морг\viber imageпрп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84713" y="1857375"/>
            <a:ext cx="2951162" cy="45259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8" name="Picture 2" descr="C:\Users\User\Downloads\Новая папка3\Рисунок3.jpg"/>
          <p:cNvPicPr>
            <a:picLocks noChangeAspect="1" noChangeArrowheads="1"/>
          </p:cNvPicPr>
          <p:nvPr/>
        </p:nvPicPr>
        <p:blipFill>
          <a:blip r:embed="rId4"/>
          <a:srcRect r="4939" b="6528"/>
          <a:stretch>
            <a:fillRect/>
          </a:stretch>
        </p:blipFill>
        <p:spPr bwMode="auto">
          <a:xfrm>
            <a:off x="8143875" y="1585913"/>
            <a:ext cx="2771775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4094F-2A9C-451D-8286-ADBC364151CE}" type="slidenum">
              <a:rPr lang="uk-UA"/>
              <a:pPr>
                <a:defRPr/>
              </a:pPr>
              <a:t>24</a:t>
            </a:fld>
            <a:endParaRPr lang="uk-UA"/>
          </a:p>
        </p:txBody>
      </p:sp>
      <p:sp>
        <p:nvSpPr>
          <p:cNvPr id="78854" name="Rectangle 6"/>
          <p:cNvSpPr>
            <a:spLocks noGrp="1"/>
          </p:cNvSpPr>
          <p:nvPr>
            <p:ph type="body" idx="1"/>
          </p:nvPr>
        </p:nvSpPr>
        <p:spPr>
          <a:xfrm>
            <a:off x="638175" y="447675"/>
            <a:ext cx="11125200" cy="6410325"/>
          </a:xfrm>
        </p:spPr>
        <p:txBody>
          <a:bodyPr/>
          <a:lstStyle/>
          <a:p>
            <a:r>
              <a:rPr lang="uk-UA" sz="3600" b="1" smtClean="0"/>
              <a:t>Придбано обладнання та відремонтовано киснепровод для реанімаційного відділення </a:t>
            </a:r>
            <a:r>
              <a:rPr lang="uk-UA" sz="3600" b="1" i="1" smtClean="0"/>
              <a:t>–</a:t>
            </a:r>
            <a:r>
              <a:rPr lang="uk-UA" sz="3600" i="1" smtClean="0"/>
              <a:t> 2 млн. 67 тис. грн.</a:t>
            </a:r>
          </a:p>
          <a:p>
            <a:pPr>
              <a:buFont typeface="Arial" charset="0"/>
              <a:buNone/>
            </a:pPr>
            <a:endParaRPr lang="uk-UA" sz="1200" i="1" smtClean="0"/>
          </a:p>
          <a:p>
            <a:r>
              <a:rPr lang="uk-UA" sz="3600" b="1" smtClean="0"/>
              <a:t>Придбано обладнання для штучного вентиляції легенів</a:t>
            </a:r>
            <a:r>
              <a:rPr lang="uk-UA" sz="3600" i="1" smtClean="0"/>
              <a:t> – 128 тис. грн.</a:t>
            </a:r>
          </a:p>
          <a:p>
            <a:pPr>
              <a:buFont typeface="Arial" charset="0"/>
              <a:buNone/>
            </a:pPr>
            <a:endParaRPr lang="uk-UA" sz="1200" i="1" smtClean="0"/>
          </a:p>
          <a:p>
            <a:r>
              <a:rPr lang="uk-UA" sz="3600" b="1" smtClean="0"/>
              <a:t>Відремонтовано дитяче поліклінічне відділення</a:t>
            </a:r>
            <a:r>
              <a:rPr lang="uk-UA" sz="3600" i="1" smtClean="0"/>
              <a:t> – 200 тис. грн.</a:t>
            </a:r>
          </a:p>
          <a:p>
            <a:pPr>
              <a:buFont typeface="Arial" charset="0"/>
              <a:buNone/>
            </a:pPr>
            <a:endParaRPr lang="uk-UA" sz="1200" i="1" smtClean="0"/>
          </a:p>
          <a:p>
            <a:r>
              <a:rPr lang="uk-UA" sz="3600" b="1" smtClean="0"/>
              <a:t>Виконано ремонт поліклінічного відділення для здорового та хворого прийому</a:t>
            </a:r>
            <a:r>
              <a:rPr lang="uk-UA" sz="3600" i="1" smtClean="0"/>
              <a:t> – 196 тис. грн.</a:t>
            </a:r>
          </a:p>
          <a:p>
            <a:endParaRPr lang="uk-UA" sz="3600" i="1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637F1F-DAC8-40B3-9870-6F5D8D6C6BC4}" type="slidenum">
              <a:rPr lang="uk-UA"/>
              <a:pPr>
                <a:defRPr/>
              </a:pPr>
              <a:t>25</a:t>
            </a:fld>
            <a:endParaRPr lang="uk-UA"/>
          </a:p>
        </p:txBody>
      </p:sp>
      <p:sp>
        <p:nvSpPr>
          <p:cNvPr id="860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smtClean="0"/>
              <a:t>Відремонтвано та придбано меблі для відділення денного стаціонару</a:t>
            </a:r>
            <a:r>
              <a:rPr lang="uk-UA" sz="3200" i="1" smtClean="0"/>
              <a:t> – 2 млн. 424 тис. грн.</a:t>
            </a:r>
            <a:br>
              <a:rPr lang="uk-UA" sz="3200" i="1" smtClean="0"/>
            </a:br>
            <a:endParaRPr lang="ru-RU" sz="3200" i="1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5146" r="-628"/>
          <a:stretch/>
        </p:blipFill>
        <p:spPr>
          <a:xfrm>
            <a:off x="1978025" y="1527175"/>
            <a:ext cx="3846513" cy="475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7460" r="598"/>
          <a:stretch/>
        </p:blipFill>
        <p:spPr>
          <a:xfrm>
            <a:off x="6338888" y="1555750"/>
            <a:ext cx="3705225" cy="474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FB2EDF-31F2-4785-BD7D-407149016958}" type="slidenum">
              <a:rPr lang="uk-UA"/>
              <a:pPr>
                <a:defRPr/>
              </a:pPr>
              <a:t>26</a:t>
            </a:fld>
            <a:endParaRPr lang="uk-UA"/>
          </a:p>
        </p:txBody>
      </p:sp>
      <p:sp>
        <p:nvSpPr>
          <p:cNvPr id="80898" name="Rectangle 2"/>
          <p:cNvSpPr>
            <a:spLocks noGrp="1"/>
          </p:cNvSpPr>
          <p:nvPr>
            <p:ph type="body" idx="1"/>
          </p:nvPr>
        </p:nvSpPr>
        <p:spPr>
          <a:xfrm>
            <a:off x="638175" y="447675"/>
            <a:ext cx="11125200" cy="5816600"/>
          </a:xfrm>
        </p:spPr>
        <p:txBody>
          <a:bodyPr/>
          <a:lstStyle/>
          <a:p>
            <a:r>
              <a:rPr lang="uk-UA" sz="3600" b="1" smtClean="0"/>
              <a:t>Придбано обладнання та відремонтовано киснепровод для реанімації</a:t>
            </a:r>
            <a:r>
              <a:rPr lang="uk-UA" sz="3600" i="1" smtClean="0"/>
              <a:t> – 2 млн. 67 тис. грн.</a:t>
            </a:r>
          </a:p>
          <a:p>
            <a:pPr>
              <a:buFont typeface="Arial" charset="0"/>
              <a:buNone/>
            </a:pPr>
            <a:endParaRPr lang="uk-UA" sz="1600" i="1" smtClean="0"/>
          </a:p>
          <a:p>
            <a:r>
              <a:rPr lang="uk-UA" sz="3600" b="1" smtClean="0"/>
              <a:t>Придбано 3 інформаційні кіоски “Поліклініка без черг”</a:t>
            </a:r>
            <a:r>
              <a:rPr lang="uk-UA" sz="3600" i="1" smtClean="0"/>
              <a:t> – 171 тис. грн.</a:t>
            </a:r>
          </a:p>
          <a:p>
            <a:pPr>
              <a:buFont typeface="Arial" charset="0"/>
              <a:buNone/>
            </a:pPr>
            <a:endParaRPr lang="uk-UA" sz="1600" i="1" smtClean="0"/>
          </a:p>
          <a:p>
            <a:r>
              <a:rPr lang="uk-UA" sz="3600" b="1" smtClean="0"/>
              <a:t>Придбано 60 комп</a:t>
            </a:r>
            <a:r>
              <a:rPr lang="en-US" sz="3600" b="1" smtClean="0"/>
              <a:t>’</a:t>
            </a:r>
            <a:r>
              <a:rPr lang="uk-UA" sz="3600" b="1" smtClean="0"/>
              <a:t>ютерів для лікарів</a:t>
            </a:r>
            <a:r>
              <a:rPr lang="uk-UA" sz="3600" i="1" smtClean="0"/>
              <a:t> – 930 тис. грн.</a:t>
            </a:r>
          </a:p>
          <a:p>
            <a:pPr>
              <a:buFont typeface="Arial" charset="0"/>
              <a:buNone/>
            </a:pPr>
            <a:endParaRPr lang="uk-UA" sz="1600" i="1" smtClean="0"/>
          </a:p>
          <a:p>
            <a:r>
              <a:rPr lang="uk-UA" sz="3600" b="1" smtClean="0"/>
              <a:t>Придбані матеріали та обладнання для лабораторії</a:t>
            </a:r>
            <a:r>
              <a:rPr lang="uk-UA" sz="3600" i="1" smtClean="0"/>
              <a:t> – 497 тис. грн.</a:t>
            </a:r>
            <a:endParaRPr lang="ru-RU" sz="3600" i="1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55F6F1-9014-41D7-B070-7077018EEA1B}" type="slidenum">
              <a:rPr lang="uk-UA"/>
              <a:pPr>
                <a:defRPr/>
              </a:pPr>
              <a:t>27</a:t>
            </a:fld>
            <a:endParaRPr lang="uk-UA"/>
          </a:p>
        </p:txBody>
      </p:sp>
      <p:sp>
        <p:nvSpPr>
          <p:cNvPr id="8704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14388" y="188913"/>
            <a:ext cx="10363200" cy="1008062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Придбано лапороскопічну стійку в лікарню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– 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>на сумму 1 млн. 466 тис. грн. 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163" y="1284288"/>
            <a:ext cx="4141787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1650" y="1298575"/>
            <a:ext cx="4076700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4"/>
          <p:cNvPicPr>
            <a:picLocks noChangeAspect="1" noChangeArrowheads="1"/>
          </p:cNvPicPr>
          <p:nvPr/>
        </p:nvPicPr>
        <p:blipFill>
          <a:blip r:embed="rId4"/>
          <a:srcRect l="8624" t="9200" r="5125" b="14134"/>
          <a:stretch>
            <a:fillRect/>
          </a:stretch>
        </p:blipFill>
        <p:spPr bwMode="auto">
          <a:xfrm>
            <a:off x="3816350" y="3917950"/>
            <a:ext cx="45751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62B8E-ABD8-4778-912B-AAFBFA8832D4}" type="slidenum">
              <a:rPr lang="uk-UA"/>
              <a:pPr>
                <a:defRPr/>
              </a:pPr>
              <a:t>28</a:t>
            </a:fld>
            <a:endParaRPr lang="uk-UA"/>
          </a:p>
        </p:txBody>
      </p:sp>
      <p:sp>
        <p:nvSpPr>
          <p:cNvPr id="4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7686592-611A-4535-97A4-6DD6B6DCFF98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9635" name="WordArt 2"/>
          <p:cNvSpPr>
            <a:spLocks noChangeArrowheads="1" noChangeShapeType="1" noTextEdit="1"/>
          </p:cNvSpPr>
          <p:nvPr/>
        </p:nvSpPr>
        <p:spPr bwMode="auto">
          <a:xfrm>
            <a:off x="2351088" y="2376488"/>
            <a:ext cx="7523162" cy="213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ЖКГ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C0AA-7583-4203-AC32-15B915545E75}" type="slidenum">
              <a:rPr lang="uk-UA"/>
              <a:pPr>
                <a:defRPr/>
              </a:pPr>
              <a:t>29</a:t>
            </a:fld>
            <a:endParaRPr lang="uk-UA"/>
          </a:p>
        </p:txBody>
      </p:sp>
      <p:sp>
        <p:nvSpPr>
          <p:cNvPr id="72706" name="Прямоугольник 5"/>
          <p:cNvSpPr>
            <a:spLocks noChangeArrowheads="1"/>
          </p:cNvSpPr>
          <p:nvPr/>
        </p:nvSpPr>
        <p:spPr bwMode="auto">
          <a:xfrm>
            <a:off x="515938" y="355600"/>
            <a:ext cx="110410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500" b="1">
                <a:latin typeface="Times New Roman" pitchFamily="18" charset="0"/>
                <a:cs typeface="Times New Roman" pitchFamily="18" charset="0"/>
              </a:rPr>
              <a:t>Придбано 2 сміттєвози з заднім навантаженням         </a:t>
            </a:r>
          </a:p>
          <a:p>
            <a:pPr algn="ctr"/>
            <a:r>
              <a:rPr lang="uk-UA" sz="2500" i="1">
                <a:latin typeface="Times New Roman" pitchFamily="18" charset="0"/>
                <a:cs typeface="Times New Roman" pitchFamily="18" charset="0"/>
              </a:rPr>
              <a:t>на сумму 4 млн 600 тис.грн</a:t>
            </a:r>
            <a:endParaRPr lang="ru-RU" sz="2500" i="1">
              <a:latin typeface="Calibri" pitchFamily="34" charset="0"/>
            </a:endParaRPr>
          </a:p>
        </p:txBody>
      </p:sp>
      <p:pic>
        <p:nvPicPr>
          <p:cNvPr id="72708" name="Picture 2" descr="C:\Users\User\Downloads\1572003984_ISHzj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3394075"/>
            <a:ext cx="61245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зображення_viber_2020-09-18_10-22-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7275" y="1447800"/>
            <a:ext cx="5056188" cy="3792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009DC-3DD6-43FF-9487-D191D2286A59}" type="slidenum">
              <a:rPr lang="uk-UA"/>
              <a:pPr>
                <a:defRPr/>
              </a:pPr>
              <a:t>3</a:t>
            </a:fld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90AB8E6-353F-417F-B39C-261E55B3D573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>
          <a:xfrm>
            <a:off x="0" y="944563"/>
            <a:ext cx="12192000" cy="565150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Капітальний ремонт ЗОШ № 2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на суму понад 14 млн. грн.</a:t>
            </a: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D:\Звіт міського голови\фото\2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4962525" y="3000375"/>
            <a:ext cx="6572250" cy="333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D:\Звіт міського голови\фото\1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569913" y="1779588"/>
            <a:ext cx="5861050" cy="2982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BC711-21E7-4FAC-B606-877FA1DD4DDD}" type="slidenum">
              <a:rPr lang="uk-UA"/>
              <a:pPr>
                <a:defRPr/>
              </a:pPr>
              <a:t>30</a:t>
            </a:fld>
            <a:endParaRPr lang="uk-UA"/>
          </a:p>
        </p:txBody>
      </p:sp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8888" y="1458913"/>
            <a:ext cx="9696450" cy="649287"/>
          </a:xfrm>
        </p:spPr>
        <p:txBody>
          <a:bodyPr>
            <a:normAutofit/>
          </a:bodyPr>
          <a:lstStyle/>
          <a:p>
            <a:pPr algn="ctr"/>
            <a:r>
              <a:rPr lang="uk-UA" sz="2500" b="1" smtClean="0">
                <a:latin typeface="Times New Roman" pitchFamily="18" charset="0"/>
                <a:cs typeface="Times New Roman" pitchFamily="18" charset="0"/>
              </a:rPr>
              <a:t>Придбано каналопромивний автомобіль </a:t>
            </a:r>
            <a:br>
              <a:rPr lang="uk-UA" sz="25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500" i="1" smtClean="0">
                <a:latin typeface="Times New Roman" pitchFamily="18" charset="0"/>
                <a:cs typeface="Times New Roman" pitchFamily="18" charset="0"/>
              </a:rPr>
              <a:t>на сумму 2 млн. 872 тис.грн</a:t>
            </a:r>
            <a:r>
              <a:rPr lang="ru-RU" sz="25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b="1" smtClean="0"/>
              <a:t/>
            </a:r>
            <a:br>
              <a:rPr lang="ru-RU" sz="2900" b="1" smtClean="0"/>
            </a:br>
            <a:r>
              <a:rPr lang="ru-RU" sz="2900" b="1" smtClean="0"/>
              <a:t/>
            </a:r>
            <a:br>
              <a:rPr lang="ru-RU" sz="2900" b="1" smtClean="0"/>
            </a:br>
            <a:endParaRPr lang="uk-UA" sz="2900" b="1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3" y="1628775"/>
            <a:ext cx="5564187" cy="417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888" y="1628775"/>
            <a:ext cx="5573712" cy="417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5466F-4E0C-4C3F-998F-69382C600001}" type="slidenum">
              <a:rPr lang="uk-UA"/>
              <a:pPr>
                <a:defRPr/>
              </a:pPr>
              <a:t>31</a:t>
            </a:fld>
            <a:endParaRPr lang="uk-UA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906463"/>
            <a:ext cx="12192000" cy="56515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Придбано екскаватор-навантажувач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JCB </a:t>
            </a:r>
            <a:endParaRPr lang="uk-UA" sz="2800" b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uk-UA" sz="2800" i="1">
                <a:latin typeface="Times New Roman" pitchFamily="18" charset="0"/>
                <a:cs typeface="Times New Roman" pitchFamily="18" charset="0"/>
              </a:rPr>
              <a:t>вартістю 2 млн. 388 тис. грн.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Звіт міського голови\Новая папка\45745335_481301512391830_6568601160050016256_n.jpg"/>
          <p:cNvPicPr>
            <a:picLocks noChangeAspect="1" noChangeArrowheads="1"/>
          </p:cNvPicPr>
          <p:nvPr/>
        </p:nvPicPr>
        <p:blipFill>
          <a:blip r:embed="rId2"/>
          <a:srcRect t="6684" b="12631"/>
          <a:stretch>
            <a:fillRect/>
          </a:stretch>
        </p:blipFill>
        <p:spPr bwMode="auto">
          <a:xfrm>
            <a:off x="2662238" y="2106613"/>
            <a:ext cx="6619875" cy="338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8C1840-3BC9-4AC8-B367-8CC6FD48B86B}" type="slidenum">
              <a:rPr lang="uk-UA"/>
              <a:pPr>
                <a:defRPr/>
              </a:pPr>
              <a:t>32</a:t>
            </a:fld>
            <a:endParaRPr lang="uk-UA"/>
          </a:p>
        </p:txBody>
      </p:sp>
      <p:sp>
        <p:nvSpPr>
          <p:cNvPr id="215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03350"/>
            <a:ext cx="12192000" cy="647700"/>
          </a:xfrm>
        </p:spPr>
        <p:txBody>
          <a:bodyPr>
            <a:normAutofit/>
          </a:bodyPr>
          <a:lstStyle/>
          <a:p>
            <a:r>
              <a:rPr lang="ru-RU" sz="22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2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29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900" b="1" smtClean="0">
                <a:ea typeface="Segoe UI Symbol" pitchFamily="34" charset="0"/>
                <a:cs typeface="Times New Roman" pitchFamily="18" charset="0"/>
              </a:rPr>
            </a:br>
            <a:endParaRPr lang="uk-UA" sz="29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75779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30163" y="-76200"/>
            <a:ext cx="2941637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1225550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Придбано 2 трактори та додаткове обладнання для техніки</a:t>
            </a:r>
          </a:p>
          <a:p>
            <a:pPr algn="ctr">
              <a:lnSpc>
                <a:spcPct val="90000"/>
              </a:lnSpc>
            </a:pPr>
            <a:r>
              <a:rPr lang="uk-UA" sz="2400" i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на суму – 1</a:t>
            </a:r>
            <a:r>
              <a:rPr lang="uk-UA" sz="2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>
                <a:latin typeface="Times New Roman" pitchFamily="18" charset="0"/>
              </a:rPr>
              <a:t>млн. 2</a:t>
            </a:r>
            <a:r>
              <a:rPr lang="uk-UA" sz="2400" i="1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uk-UA" sz="2400" i="1">
                <a:latin typeface="Times New Roman" pitchFamily="18" charset="0"/>
              </a:rPr>
              <a:t> тис. грн.</a:t>
            </a:r>
            <a:r>
              <a:rPr lang="ru-RU" sz="3200" i="1">
                <a:latin typeface="Calibri" pitchFamily="34" charset="0"/>
              </a:rPr>
              <a:t/>
            </a:r>
            <a:br>
              <a:rPr lang="ru-RU" sz="3200" i="1">
                <a:latin typeface="Calibri" pitchFamily="34" charset="0"/>
              </a:rPr>
            </a:br>
            <a:endParaRPr lang="uk-UA" sz="3200" i="1">
              <a:latin typeface="Calibri" pitchFamily="34" charset="0"/>
            </a:endParaRPr>
          </a:p>
        </p:txBody>
      </p:sp>
      <p:pic>
        <p:nvPicPr>
          <p:cNvPr id="4099" name="Picture 3" descr="D:\Звіт міського голови\Звіт 2019\Оборудование Жилсервис\IMG_20191119_101931.jpg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 t="39222" r="4368" b="25893"/>
          <a:stretch>
            <a:fillRect/>
          </a:stretch>
        </p:blipFill>
        <p:spPr bwMode="auto">
          <a:xfrm>
            <a:off x="812800" y="2233613"/>
            <a:ext cx="5608638" cy="321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128838"/>
            <a:ext cx="4167188" cy="324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92A49-B561-4FD0-8583-A2CB9F1056BE}" type="slidenum">
              <a:rPr lang="uk-UA"/>
              <a:pPr>
                <a:defRPr/>
              </a:pPr>
              <a:t>33</a:t>
            </a:fld>
            <a:endParaRPr lang="uk-UA"/>
          </a:p>
        </p:txBody>
      </p:sp>
      <p:sp>
        <p:nvSpPr>
          <p:cNvPr id="7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281A7E-607C-4B42-B565-EFDEEBCC8C89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0659" name="Заголовок 6"/>
          <p:cNvSpPr>
            <a:spLocks noGrp="1"/>
          </p:cNvSpPr>
          <p:nvPr>
            <p:ph type="title"/>
          </p:nvPr>
        </p:nvSpPr>
        <p:spPr>
          <a:xfrm>
            <a:off x="0" y="658813"/>
            <a:ext cx="12192000" cy="1360487"/>
          </a:xfrm>
        </p:spPr>
        <p:txBody>
          <a:bodyPr/>
          <a:lstStyle/>
          <a:p>
            <a:pPr algn="ctr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рециклер асфальтобетону – 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на сумму 620 тис.грн</a:t>
            </a:r>
            <a:r>
              <a:rPr lang="uk-UA" sz="2800" b="1" i="1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0" name="AutoShape 4" descr="data:image/png;base64,iVBORw0KGgoAAAANSUhEUgAAAVkAAACZCAYAAACFbUnbAAAgAElEQVR4XuxdB5hVxfX/3fL69sqydEERECsYBLHH2I0aYxKT2LsolqCgRrEGCxo09paoUWOMGo0xdkXBLhZQpEiv29t777b/d87ceTvv7ttCMYn/7OXbb9n37p07c+bMb86cqqH36qVALwV6KdBLge+MAprfsvedvaG34V4K9FKglwL/uxTQekH2f3fye0feS4FeCnz3FOgF2e+exr1v6KVALwX+hynQC7L/w5PfO/ReCvRS4LunQC/Ifvc0/v/xBr0Hw3B7cM93cUuwb1ujH6RHk7o02eet0e53Mf7eNv+rKdALsv/V0/Nf1DkjB+gEu2f/h/ob7JsDYEstuQTcQfD+T43vP0TW3tduHQr0guzWoeP//1Z6QRboBdn//3z+HYywF2S/A6J+r5vUdR2e5/EPXfQ3XYYHaN2Ih3YnOgW1vc6II9/juuJQLv/uCTENN/to7+hCkg2OI9e4Ou2PB+iB8abRdd+6GuemjCejnvBpIf/O1YakV2fj0DQN9CPvk3/T/d092xPa997TLQW+/yBLTCMBodvh/pffENQB5uquXPfqvV1hX642O7s/swAVkNU0HcQlBDhdgqwGOIGX8Xs8AXbyAE/v4M/UwWlgIODbfWDhvwkgupkz+p7BUGmQ+uHRFzwOoecQ7+24ecjm1f6wPjYHyFo+yEqa+MPL9JHe1c6L2VTW/M2qq+F08Kf0Nzrxy+uw8fCw3cDglRfQNxKY5Qaggqx4VrmCxPbfr97SUzWMaKpDg/xZEHU8f/LUtdzT9/yXL2kmwvfeT3ZTQFYu5K01MdReUPKTTCwXG0kL9P8s5vaZN9gfgxiQAUiwGEGMGJ8LN/CMLkEpiLokiWpCSnEch9sQR30t064EQ+q7pB/dL/vIwEXSYQDo6HMp/agLI0NPhZ0kwPIiz/SRBqfBpfHQ+wT68VKU7clxyQXK4KAgKDMsPyNoI/7MBmMav3hlO5pnQBye/2xHEODhqppYf94kUNkuaXvFpel0pzCPyT6Kfoh+6Xo2wBAwqxe1mSWZ0kbmA7EcjdycDNOETs/7Taq8JKmngjh/ZupMg6x7NQ2GYfAP8RnxG126Ifrm+n2WtApRHxV60HPhSDhDc6ZwDiAWZJd0lvPkb3h+n+hZ0zQVKVtsgGnLwrJly7Bq3Vr+Pp1Oi5nM9Z6ttZC/23a+3yArGaakpASxWEwwT2ZI2ZSTgCI/Vf+WE9gdCKsMy8ypLJQgM8u25HuC98rn1V6augECGZYYacETCNJR3TBghkJ8a8gUvzML0l94/B5apLRQfPBnehDIShDyaZN2hHaRGJjAju4L+e1LwKI302dyEct+RqJRGLoB13XaoU+CkUFwTn3zUU7TYPKcCICQNKK+GrQZKIMPqieyZk9dYDQ2HocvERFwBKRE2a7kDwbFAF9wG8pnctyij35/BZwwoNIVCYUyagjd8OfK37yk1BgEynZ+C4Cuv8HJ79UNLkuCJxoG7vUCY2FqZDZdOnJo0Ag4lVOe/J42Xt70CeR84Jf0cv3tLMO7vkQvpGACOiEwSNCj/7lO+8ZDnzu+UEGE4s0zI8Z5ygYtThm23xe5cdM85uXnY926dXj+xX/gjTfegG3bWWqf7xYPv5PWvx8gm0tPSIwQj8fxk5/8BDvttBMikUiWZBNctO2gJHZWVeJUJU35f5XcKmDSwpWLVkqL6iIOArGUZCVjBu8NvicDRBkpUmNmtGyxo7NEkwWyUpoTUql4TEhXGZ2bf1QmcKQbbNvi79WjpKqfk7QjCco/xGe6adkO4Hos/dB76Dl+1gdUnzi8iBy6l/FKtGKaBnTDhGPbsCzLb1Mc46lPPC6fvu3gJN6TuTJSqwfHPyoLkM2+h+ntL3g+UKtgIIFaeYROChLLNQIhBdgkbWg8UkImkOZ2fTpyH6UE529y3Af/CaaF7CXd6rarLjKg6asz+NTizx+1T/RSNyRJc3pnKGRyv+UzQqoWIJYBQ79dlc/Vk4Dl0z4LQCUIui7PCfO97JOi1nF86V7Osegb8ZbYnOj/9BnRi+eJTln+YFigyJywPKTTFoMqreVoNIpXX30Vy5cvR2NjI5qbm5lnMvzmM8T3QML9/oAsTTJJq4WFhUgkEvxTXl6OXXfdFfX19UgmkxlQoXszu2Ng0QZBUAW5zowTnT0jwSwoxaqAqoJ7cJ8MSleuFACJQQOgIWdK6tHMkBlsjhc5w01AwcjLWx5HNcDwhQ/1/ermQo871EhGauz4qnbobMdKuQF0uNsHf/mMBCoepS8ldmbwkhJjD3qQuYVpHlQHKg1IaTXXLQJsSXWi+xJz+4NBzUyuPgU/k8/II7lEy3YdKZGZZo3AaOtoIlnd40uSnfVRzLH4lk4ldJFxU0VzT4evhe58pCS58rP+aULQb/PGIWnCpyhN5zUdDofR0tKC9evXY9WqVairq+Of2tpaNDU1ZYB3c9/Zkzncwnv+cyDLxzVex75BQmiQeJaJ6UjqySssRlFREUpLS1FUVIyi4iIUFxUhnkj4R1KN72MMkUdGliyMdr1mzsXWDmEZgCQQIiMPHWPl7iz1aD5qCZ0dSYl0LJJ6Vh86/O8yOkbf2COMJEIfSotXAjAvBEMc/eUldYnyPb6NXBxrA+OQR0SPYFUuKF/VkH2rB0/z+PgoP9ccktTo2C2OlL72V/TNpxw909UlgCH7TXrQHJ9pQCoTA0/wx/53GZ1ztu6S+pnT/CXpHQBPSV/xcbt0mqGxryvsbEPl8ftzG6S55FlV39sFlmfNm6Sm5wgekCcOmjsCJkEKwf89wajMMVxSMDBdwalQ9dqCMu0AKr8znOxGeNNXBqhKyJKecmPgkw21SSAb2CyEflaZa6mWyDontevPiQMMf+1J0Oa1w+vOQUtzC2pralitQGC7Zs0arF+3Dg31DXBIFebjCun+xSXPY0EqdMniW+vL/xzIklKdjq/iKOSxkruivAIDBgxAdXU/lJWXIVFSzioB2s1CobAPwb7OL2NgIJcjcURRr84WUbuxRzwjKCCP2b4lXe7KGRcaJ0s8ZJOHRpKkeI6Pa3yv3Cjal7ScZI2AjqxJvvGIgEPXI91MJL233SCl3ix1qZ5Hx7iuxDaWWbj/qkFFgLzQ2QomFJuVWICknVOOtzl7KcavXprWhSdpgDRCiu5oDAmOZFNkoq7cpNSjcPvGmoNumyCJdbqnKEQhoMq6JMgqH2ZIkxE4umYLFjgD7XYE1WwPDgKczqS9zGnL75t8uwjqyJ6BYBtBtVyu74M2D/UeeRqU7wye7pgflTnJPOu4rA8m9QKpEWzLQs269Vi9ajWWr1iB5SuWYeOGjawjzhguFQPy1kLQHrTz7wXZjL5R1xELRxBPxFFWVo7thw/HiBEj0KdPH+Tl5bH1mXRYWiTBFvKgj58Eyvbdv6NhI9dkdUaQIBNkGREYg4ndVCmUjDniuN6+eAU8BS/ZFoGszucxCciEzqKN7GO7ao8RIBu8R76DddWuAa9bkCXw67xvDLB0NszoO93MhqAyePbYzOyVzpMh9awBKgg8zVw0Xqlnl14NXQFkDxiZb1F1zKr+kXtmWb7Vv+sA4Sxddhcv5k0q95QrA+XtLevSSBjoRFTNZQ/I1QX2HlG+4L4EpleqnuRtnc9ju8cIHdHVy6Z1qPjq5lKbEciptO/OJiE8SsRbgutO6rRzjVnyifyO9Oak3M3YBciTxiNhLcR8QCqGz7/4HAu/Xohly5ehvr4BLa0tsP79hrStA7JB5iadqGQY+o50qXTsr6ysRFlZGYPpdtsPR1XfvqzgDl6yPceR1uquF0ZXetaeLtAu71NAVtwnAFJ9r5CkcwCZ7yFAkqHnCYYkqZ1VDrZ092l3pcoChw7vzdFLBuquDq10duou0JRUDr6jF2txSOrJBsyOEktQgiaZRzwT3OCktNJTENnUOQt6jgSfV4FTGi7lIs9Y231jaFDKytUW3yP138oNqhsct08bag6Js8vZ6oEkzWcmtRFSNygnOakK6GrvZcOk4pJG/Q3qZB0ydOXg6ZwA6dOhKzDvbF435RkWuGi8QZ2zb8/gVRjYxGi9kd3m2yVLsHjRYlYxbNiwIaPXpTZps1D5dFN5sIv7tz7IEhMToPbv3z8DqtXV1Qysffv2ZYMVDSbt0cLXMj56mR2Kj9GCg1y7ZyDb3SLbcoLZ2dYk5l4CymxQ7eyoI97fLh0KPTTpdts9FTLjzwquaJdkOx3DVgRZyey5QFZuKPI3bRBBgUz3LWrBSCKaH5aIfFevLZ+Pji10pW1TdbpZ9/nTpy7yoDGwA8gqlvXOjEtyM8kFsv5hpvPp7AnIZvyAM8hGysr2Nn1JtztVS3Cegn2zAz7Kaqc7nPa2AGRVD5zueCNjIA2ArJTcpU5dbSfjg+2S3YW8a2zU1NSwIW3jxo1Yu3Yt/7169Wo0NDRkfHO760sPv88NsoT87Mjufy1FcmqUFox6fCdQJZcLAtaBAwdi5MiRGDVqFMh3lQCVpFjSqQZ3vwwDyB3Z/4DeJaUN6fbCYOZ/nrUI2EXHdwwPHHU6W3TSdYYNKgF/Q0m0DiDhG57kYmQtJhnXpJK/S+uHVNW2s3z7MUmR0P1xqLupuE+4w5D+mv6yyDmb3KVMoWpgCTrHahLMJuJNBTDKe4X7FV2OI/R0TEPF0i8+k9/JPrRvCNQWGRczRg+fjgTOYp6pbSdzfBcnE2F1FlIl/YhNVp0DekaOS5WcM3SXG1CW32y75EztGobgz+AG0K7W6Rp6iGbtgR9iLO198Q0osokAIMqxSNBgusuwZPZ4ceA6Qkco51luWrmAXraTs++ZtSm8E0g/qbbR3kVBc3ap0jSeF7EJtPOePDmSh4DkfanzJ1q0r3eaXREcI/lHPRnINZ7ZrP1n5ZqWOBIUTqR3Q/aJTIyA+Ezwebs9g3nJl9xl29Sm4xvHZP+obwLH/NBwP2Rc0lWqrMiLobW1laVdCoT45JNPGHg7A1x6TuIgtd/N1RFk5eRLZieHdPqRjCEdvMmVikB1v/32w5577snoTz/0vDBUtT+jdiKoX+0gKRCx/I6LY3W7S0gQ/LoaXGf3ynGoDBy8Nwi+uY6QcoKCDKMCtWDu7KgqZlNl86JdVTK+DKZQQUW2p75HndjOxqkyn3Topr7QO6SPqgxGoHuD41EXCvVBzkVnEoy6EORiziXRslRLfr+KjpTul/wmdXwcCKHE3Eu69UTq6Y5PVJ4K8pBqA6B26EdVh6n3d7ZJq6AYXIQqrWX7EtDk/KtgLWmvCjfyOZU3pKpC0jHIN7IfKi9kDF4+P6prk+aH5iAX70uelX0TYCiArDPais3Vj/STm7K/E8q+SdpTWzI4RvKDbFv2P0gjeeSnZ6VQF4wWk/wkNzZqS7anCpXUFuEbqRVI0pW8R2NIpVL8ObmRLVq0iHW/nWGAPwftICs7TZLn8OHDMWbMGIwbNw5VVVWsN+WoI196oheR9Eo7AH0n/dnUyVcZJhdAyO/ViZWMEZTmJAOpgQBy4PJeeY98lwQu+be8T05WZ4tWMrz6ffAZOUnq5+oYJUPRb6mfliCkAix9RpNM90jGUsFOjkmlK80BLQAZfCHHKfsSpJ1Kn1ySolwgKjCq4CHHJWkv/6Z+qJ+pYCIBQQVqIT35IaiBEGH6jhaEGrGnbjhBaU9tK9d85tqYJF3l/UF+yQWe9B6itSpdq/yk0ikIuHKs9Dw9QwufPpOCiLqB0P8lcEkQDvKWer/kFxW4co1Z8rAKguqGLudPrkFVKKD+SOAMgrEEJynRSbBVAVa9R34u/del4CE3Uvk9ewn460GOh7BG7b/kBXUNBoUTFS9o7lSMkbwT5HG175LWtMYkUEv+UQUC0us+9thjePPNN7uKSmsHWXnsP+ywwzBp0iRss802zGBy4BLpZWfopeouozJpEHDk5OViHLk4g8ClHjclQXIRSL6XiCGlLclcuYwaufqmtk9jUqUBmmS5o8vJU3fEXMeG4IRJpXqu3V7dQdVNRu7MEqSDuyX9LRlIBXUJ5vL+oOQuJUk5FnVxSqlNAm6uOVVpoM6ZBEk5x/L9wQ1H0k7yhKSVOgdyUanPqiAp36vyjspbuU4PucYi506VfNXxBb9XN2rZB/msnFu1H/R/eWSV45Q0lkCpgr7ahuyHOm45BnVOZXsqvdV5CQKMfFalR2d0lHOi9kXyl3xeti8BNLjZBE9I6nvVvqiSNoGbOieqoKI+L2kXHC+1K09sqjojSF+JJ+q6C86jVJ2qm6vsN22cxPdXXXUV5s+f76upOqijskF2yJAhmDVrFoeptrW1sWhMjUgGURe6XKwS0ILgpe6iqtQQZE76Tn1WndggcaWUmesZ6qu6o8lJVydCPqcuUpXQ6o4uF4hsNyhxq2Ah26O2JLPIiZASgQre8p5cwKkCjPqs3PXlzqpKkVLSle+UfZPjlZ/LjYveS8+rRy91PnPNpdqWChgSeFRmlpuKuiAkcEvgUvkmyEuSBuomKd8vj5HqXKkLQOW7IOCpgCXnPchLKmjQ+yVIyrbUjVKVLoOLX/KEHK/cVEhooc9kO0HhQo5dCjDqiU8+E9zsVZqqm6bKS0GAVumkvisIourGIukXPFrL9wQBVZ1ztR3ZF3W9SloHhZzgGIJYEdykJUZQX+T6kZgSBFAVyOU8yD7JZ6UgE8QO6hdtBvTz9ddf4ze/+Y0SKp7FDe0gS6h81FFH4YYbbmCgIJBVdRYq2suJkJ2njsiFlUsRLAksd11V7yV3HFV6VHdDyVCS2XNJfkFCB3WWKqiqiya4SIILLteuqUpgEtxUgJH9UxdjEEypXQl4KiCpC0oFfyklynEG6S8BU86DXHSScVWwUcesLgr6XDIm3S8XHn0epFlwIUo6qcAXBFN5j5wblWaSHurCVwFF9l9dFCo/qhueOmeqpBSUsNT+5Jqf4Nx3NmbZZ7V9lR87e686D8Fje653q5/JTVLOexBYg88HgVIFG5X2ueZE9l++U/K8+rk6b6qQJOdLbirq3xI86bcEMqmnV2kj+97ZeqI+q/2md0geo0Amep4EJZUXiLfpPqnyCgqPcq5VQU0dg1yzhJn0069fPxxxxBFYsWJFrqnLlmR/+9vf4uSTT+aEDNQx2ZlczE0vlQYUFWRzAZVKeFXaox5JkFV39qC0IIFNJWBnTC2ZRn6vSpZByUSdwFzSugrW6kIOMq1Kn+ACU4FRBQapH5WSjfxOlXzkGIJ6weAY1aOR3IHlPEgGlFJF8IgUlNDl90EdK32uzq0cl8q8uZ6RtAq2G1zoQaAOLqpcdJTPyCNdLnBReS/XCugpwEogkXTI9S4V7GS7wXEG36e2FwS5rsA2yN8qbwUBObghddb3II1VUFQluSBgqSAr25DgJzEkeIrIBbLqxh6kn/xbnr5kH4L8rNJXxQjZH/Uz4ldVKJKChgRZtc/0mdxopD2EAJaCpyjs/8ILL8Q777zTNchSg7feeitIJ0sWMzJm0eImKxrFCEtpUHaSfqtEkZOQC5CDzKcSho5/cneUnwdBVlXCSyKqu12QcdXvVEZR2wnu/rkkjqDOWe23nByVGSSgBI9zcoKCfQ8eRVVJUDIhPUPzEJR25DvkBiT7Kj/PtZDk8buzRRikSfC+4AaaCzDkWCUt1A1JfhfclOTnkrnlog3OcWfvC74jFw929mwQ3HOvEt9v23cjCtJRnddcc62OS51juabUjS4XiEvgCkqPXW08koYq/6sbngqMcnMM0k3yu7pRyT7Ld8tnJH+qxiu5sQdBWNJIBWt1bak8LNsPjkMF/eCcBedDSp6yz8Hvg3yn8rCq2qPniouL8aMf/Yi9DwhsSVqmz6ZPn45XXnmla5Algtx111044IADGGTJb2zlypV46KGH8O233/JCD+4aQVBQF0uut+Va+NRROcggyAal1aAqQhJaZbag5ECTLxlXSrLB44UEX3lcl/2U75OLSh4ZqD0JarLPMgFxZxMuNxKVRtKgJtsPMnlQCqRn1Y0tCIJBIOkMTLvaCDubt67aDm5Q3bWvAklXwNkdP3XWJzlvEhByjak70FWf6UwaVtsIro3gO7ujiby/p3PY1X25xku8TfwrVXU0JqmikyfSYJuS33uylnP1X67Lzk4tud4neaO7E0BXfcq1GeW6X65JdV0HBQn5nNwQSHo9//zzsf322zP9yBuLsgGS8evll1/uGmTpWwLZAw88kFOIUf7GTz/9FBdddFHG7USVOHMxYa6JzyUhqosnCKTqwsjV3qYyV5DgufqTa2frDKBUCY3uCbbfkwUt7+nJs+o76H7JfLl03zkZj0PFTWheCJ5JkWvkjC4yGskqAJwZlRPdiKABjrgL1r/OFXChOOXzu/3MXTJIQWTykk7v1CCF74rsXfwoO7XLvIui934OnY5D8d/P4ZTkNO+5HAZqcyYxDzoFOPiJrCgVTiZHGIeG5ozX6PCO4BCDvJKpLSEjrrxARQaZy5XmKTPJ2dZmNxBnSy1QjQhDdzlNhQMCQyIN5a6lZ31a5QhXzhpAILCmQ2mZwGgzWcBkQEsO5qFAgM4AsjOQC+RX928TySuCG03mbya8oBMH+sicRe0fc+JyjqCTQRf+vURnml/XHz+xLqvcaAYo74kmElERlQ0KsOF7df4/hQ1TeioRiONnswskyXE1ymJnQvds6Hw/2PuKUqwSyJIkS6kCSJLtEcjecccdDLIEsAS0FPkwZcoUNoL1Xt9XCmjI1/NQnR+Gkd8KHTZMDuIyqN6IWOK6y+kQHS0EiisjZnKDBbsCw6es+gGIaQdMiBI4HqGGnwQHmpXJoaBpBjSDEoIT81NEDzG6gEKqxdDxkqnygBZLxxcbPFjRUlAcYUovhq6nYDgu0oaGsAukKTm4a8HwCKh0OPQ+H/UyCbID1RQ0FTC5C7ToOqTQ4kXanrgvmIbRLxfEmU7EnTIKrn1jbc92JkCFElsDRtNiGMlmJMPl0AoqYFAggIxykhtMJxGKYiNrzy8sIhK7zvfRM27OVRhdPClJIzNidpYnQSYHJ7p31ifXj+cV2wl5GxlwNZHTRD4TnAmxfds0u8y3nkaVKiwGQ+gmXC0MSunp6X65HM+CAZfvdTUDBoGmQ8Cv0IleYmS/yXAakHZNYM2nQOsGWLqBC86fxJGtUl1AOlkC2ddeey1XYEJ2xFcukCXXBNLP9l7fTwqQNDayFLh3ahmq+7QhaoVgugR4LjwOvicgFKKZG6bdnsDXhRMWlRiypaV2kZCrmwS+ZlzxkywRvBguldIREgplCtMQEhlTKO0iSQj0j0VT+luG5CogJMRdf7GJXAmr6odg4qV1qB93KcyCKhiuDUsPww6lgJAHozUCndumDhoshXBfINRdlEOBJdSMuORLmhTm61ckEG/VM9JRBiBlIUUZPiy2pAwVpAAmc/JyHa1ACk6NN5t2wtGwdS8N+9Mn4C6eDb3fGOhjfwmEon5YtNh+BODkzKwr8mC4Ct06ph/eTOZVRUq1CZEBiy8J5oHKuipRKKyV1QCd9MLgZEQEsSStavBoR/TzenDxS2JPzmfiM5gvuWqwoLkWAyptMhoBLLWlm4AeQThdB0uPMLl1z4KjR0ie9Wsx6NAof4pfionpK0sPKf00tAjgWnDevx/e8rehmSYumHwWg6yUZKVO9vXXX881wuyIr1tuuQWHHnoo62RJkiV1AVnNpG/mZs5U72P/QQpoWhjjttXwwk1xRL16hFwNhqvDM1zYuoekG4dJARiGjTZbQzSssQRAx3rJ0vxbsop/JOZkyhnGFIvRtU04bgqhMAGiA8M1oekWGL/cAqSSFjQ9hXDEg2FyFmF4pMYA5TkQmcJ0WiB+/oNMqVmxAnih1rdVYex5DVg18VrYiUEIuw1wjRgi4RboVgqtKEK5Ww/LzEOdFWMpUYODSNQQ+UcpXwN9qCR5pzI7Bh3UqeIu+8bqSFkOub5kXH9IorIsAmsHcdNDPBZGfUsaSVuANucm5qzSDnQKKw+H4NiUsjMbWlyPNi9FheCFCT1hfP5n2F/8A7GhE2Dv9gvYlEpTblp+E50KspxsKFApoyeZv7vly0Ct9Syc9ceg8EVWc0qlYLFDdMwVInhKw+B8G2XlFahvTWPZ6g0IJ/LRQuDn52QgmkYILP3sZ5SjIE05nV0LpuHB0cMw0m0oj1joX10J2/GwdOV6NLaacEJxFhoYgPPicFrrEWLej0GzNeicqEpcJG2zNkvZBT3XRAhJGO/fA33Z23B0HedeOJnzs5Cem9QFFRUVmDp1Kt56662uQZa+vfHGG9nfi4xe5Mb12WefMcjK0LZu56QHN0gdT08NAT1osveWLihA+tj9tgOevd5AxHDgmh5ClPDY9NDmxfD5l3FoTgtGjojinbfSGDJEQ7++aRguAZ8Q7qTQR3xvGFRtVqT05gOx/B4amhoiyC+khBwW582zHR16iJIrA+tX58FJx5FON6O8Io5EwoVuuqitb0FBAYGuUBdE/fNnRqjktewnR3eB9dYg7HxeHRp/MB12YjBgJBHxdBw+ogKjikswY+58nLHnAHy5ugmvL6iFa4SgpZugmRFQyR46ldmpNMLRCA/AIc+NSBjxiAEr1cJlVIZsMwhffvEVtEiUk+iQscO1LdheFP0ri2FazXDTrYhV9sPiZSuQbmmFHo1yHTEzFBYVYU0DVA+tLSC+eQE1jO5pMDUL2hdPI/Xlq4gOm4j0jj+Ba4hjLl2d6qkzd/A59ztYB6zt3Kx2VWN0Zw1ILDhl/0GY98V8xIr7YM6nC5AoKEU0v5RpWVezEcVFJdDTDqx0isP4SQZotVykk61IJCKoaWgD3DT22XV7LPzyMwwYPBALlq5BfrwIdY1JTuhdVlGGdW1J5JsW8s001raaaGkzAb/2mtgIhACtatE1rxWak4T20cNwl8/lzfnCCy7g/NckyVISLEqGdemll+Ldd9/tHmSvueYaHHfccSzFkjRLkuwFF1yw1ZT5xM8AACAASURBVCRZQvwJEyZwxyhKYt68eawMJ4u56qKkurZINxDV1UveSxMpHbJ7QTs3K5MJZv9twnjuZiBEyGg6MDwdrplGSs/DnLkiiU2/fjG8884GDB0SRzxuA2kP8XwPbSkbTlsM+YUeWtpsFOYXIm01oLlNR2V5HmrrG9HY5GDb7WLYuNFBW9KB1eahuCTMkmtFRRolhWF88XkE2w4pgIsapCySmnXoYRMfvm9j2JAwhg5KwyB9cUbJJ8WL9nHRCXWtNRA7TmpG4/irYeX15S/Duo69hyUQKijDxjXfYpfhA1BX34IGK4R4fj4+mv81xu+wHVpaWvHtt8sxcvhQrF9TBx2N6N9vKL5YtATxeAJVfcvw7vxabFvkIC9mon9RDLMXrMXo7Qbis7UOPlu0AoOr8tBcU4d6J4LCmI49dhsKq7UZ61auRFVFAaLRfKxYW4fSskLEYgV4/M3PsydGlkTxJU3WDdLx/rMn4S74F4zhP4S1w0/g6kppog6RmjnXctaH3VQP6iFwClXO5lxsTO5Ems6cinwp+Jxx+WhOWkCsELM/no8RQ4eiOJaAZyexpt6BFo2gpDCE2fNWYpd+UVhl26CoZTH0cAHqUgYWrq7Furom7P/DiXjlpTdhWw76DxmC0WU6GpqbEHLTKM8L833DBxRjSVMMNS0uli77Bs2+7pcxlnIEB1Io0onCcJLARw/DW/4uS7sXXziZvQsIk/Lz89nwdd555+Gjjz7qWidLA7/iiivwy1/+kqVYMnYRCJK7wtZQF1D7VFqGnHcpe81pp52GuXPn8lGLMt3Q5yR6U45H0nFQgu9vvvmGf5MrGeWiJTCm/w8bNoz/TxI3uZ9Qez22tm8Ox3zPn9lnaBQvzLIQTosjre5F4JkpJLUwPp5nID9RjLqNaSSKGrDqWw0jdypDc0MKDc2NGDAwjGXf5COWl0bffnlYtSyFeL6FWF4IdeuTMMM66utbMXqXGFYus5HIi2HVEgdhOrr1D6OsuBFU6vzTzwwMH1KClN2KuvoU6pMhJAoNrF7Rhl1HVyFiLEaMDCCBlJUq6Wkj3Zjuix3PTqNmr+mw86o4j2q+24YJw/PwxbpmHLxNKb7ZYKN/RSUa6pqRtpJY44UR11tRVlaMjRtrYcJCcX4l3NQqpFMx2JEIyvNjaGtaj29SlRiR14TmlhSGVhXh840e9NY6fNaYQEtrM7YtDUGzmrGhFRhQVY6SuIENK5dgUFUZIhoQLy3H2poGLPt6IXabOBH3v7Uym3tIyvfTPhIIkVLG0yMwPn0M+oLnoW1/EKxRR2WD7GbwX09K42xGsz1+pCtJNuixcPbe/fD1wqWIFZfjvXlfYY8xO0NrWI2Y4aBWK0Fb2kK/siheXVCPiQNMRIbsgHjjGqxscPDWvG+RNPIQcVtx6N47Y/6XC5GXn8flqgrDLuND35J8VOSZeG/hOgwr9vD5Bg0bnEJ8s+QruJHCrsdEJw2nFfjwfnjL3mE9PdmpJMgSbpHweMYZZzBe5rjadbI08EsuuYQjviiPIoHsF198wQi9tQxfgwcPxh577MFSMoErpUokDwY6jpGlbuzYsVwGmHaIn//853jyySd5p/jyyy9x1lln8T0zZ87E0UcfzdL2hx9+yCD8/PPPb1WVRo856ftwowZMHBzBi7fbiFgCZMmi7+k2LM/E+g2UljKO9WuTqKhyULdRQ0GxCStF7i42YgmguT6BUNhFKKQj2RpCW7IJhSUaXEfkH21LWqjuZ2LjBgvhaBSt9R7MiIf8Ag8l+RY820FNQxy2Z3DZZ/JmSHsmdN1CqklHaQHlI65nibQryYkWLoHs6LPTqJ14Fez8vgyyEc3GgCIDtZaJEZVxrNjYhOJ4HlzLhQMXa5N0RKT+h5C20iiMh2Cnwqgu99DSpGFdaxLxSAi6m8TqdAEqzCYkCbzDLursMNxkEivbwtC9MEpCregTd/gIGirsw0YaO9kE0iy32GkUxcq4Cmw9WjB+6HZ49K2vmEsyroc+yEoprx1kH4W+4IX/CpDdVDfJXMugJ37VUqLddRCdjlzeWL5duRbbDu6Pfnk6UslWLFxVh7ziUphuCos3pjGwwEWLWYg8rxX1lon1zTZSlsdAWF1egEQiD+GQidVr1mBARTFqGpuRCOmIahbWNDo4cEQR0qk05tXE8NmytfAC1aw7jMUhPXwKeP8+eMvfYT39lN/8Bttuuy3zE53KCYNOPfVUxqkuQZaO3ZMnT8aZZ57JyWvJjYseos+2VCcrfUupWgIBK2Ugp3cccsgheOqpp1gypQiKffbZh6MmCNRPP/10PPDAA1wKmECZdgraCP72t79xCkaKRHvppZc4mc17773X62bWGeBrwIRBIfzzdhdR2zfO0LmIjCU+5IpCkNLKL4w4cEMwTAJRGyDLNUf4ke40D3U1zSgstkUicZfacREKO1zBl4wOVGmUDcSagZBrM25aegg2W6DpOdLr+hVbnSjghGCGG/2SPrmTIEse2mhVY4czk6ibeCXsgn7Cym2Gobvk9kM5jFPw9BQ0MkCRWoQ8DXQdpmKAMslNKB3CoL46Gmsd1DoeG5rI08HVE2zt1zwLIbeNFXSWq8M28gCPinlaMLU0TC8NS4/xO9m65rmI2a0w9CTKykoxsqoMNY01mLNMeGlIdyx2ZVO0fuwJoUWgf/IojK/+O0D236Z68xX6IfbRJjoI74koRVJFo2hoaiZqs2+IYFly8LP4b9NtZn9Xh8pAsTGR3AZDPlMJjw/NaYOnR4WbomuxN8G2ZTrydQvLm0ysTxEfdqNztl0YugXMvQfeinehh0K4ZMoUzlIodbKUDvbEE0/EV1+JDTVwZecuOPfcc3H22WezuoCO4nQMJ7DbUnWBXCAkWpPUSpIyASZ1lFQC9DlJsURo+ptAlMDzvvvuY5Al0KX8tnQfSb6kAyHgpXyOFG1BKoZgCOz3Qcj8t/QxB8iS65bmiGTiIhiA3LZE3TKuQ8ZuVeQSIKr3srsXI4WwE5Cfq2mK7zMeMPSMQ0xOSa5dEKZ5pouwXxfENoQEbdpU/JGsvSS5eHA18pcNwzNb4Xlh9nXMzakC/GvsIMgSaKegOwkYtoskGes9eo/GBiOyFtsGvavdMER6UFNLIOxtAOwYWswwTI9cvNqE+5BmwnVoYZsIu21I6zG2YOc7q9Gm58HmhevAdNP+RiVc1FwjAtB3jg3DaUQIaSSNgh6BrPHJo9AZZH8Ea9TR/0F1gahc8W+5ZFUBv3IG+WcTIOquDcNLwzGjbHcjv1YgBMO1YGth9n92dZcDDmi+SFVAmxx5wmYCC2gAdgqOHuXNnrwLaHPVooXw0il4bhv0UBhp4U7gXznGTYLFVgFZDZ6pGTjztNMw+eKL0NzSwkBI4bQEsgS4W3ZJfzvfJYT+JAdfxVVCuj0PHDAIO4zYASNHjcAtd9zEALtVvFEyA6AJ20RHbQKcTTUAbIZR1vCZRHZVHHY3o6GsyTIwbpCGf8yMor7BwarVIgemenFNr878HP0b2RDD5Uv81JTs1ypKqks1qut7pJNE63vtM9OTR4LwTc2OvSL+Ji8HuuR6C6U7Ftbk9WKTpOxgTesQTPtTDdzhByOZP0g4o7OU0zGIgUMk/XF1a6HnvrVL0bobgh5wi0rrjRxLptOiBTm0C//ijJEnU/iSPTP9gn/ZPuaiXFD7Yg7rgFU5BvaiF2DP/zsiJX2BfntlnOhzrzvf6u9XDSE/1JDZnXdBoE5djoaDUWLiyN/eV9LzshOIchmbwJ6STqx6V9pw7GCwE+GEmAsut8Q8lD0+iiGQ3i3kDBhyNP4Bl6UXY6XgFLpcR5zZqASdxrhDHaBk4BYUDy5+1gPNV/uYnVAx7J2OR+rd++Gs+RIxM40pl13GNiKyIUVjUWwzaDCOPfxILF+1ghQLwUvWQSEZRsepp5yCi35zMVra2rYyyNJ7pTOxxNZsR2dZfZJ6RMdNWqjSAfnftrNK8gTWqwh83LSLhYFNfEhEHbU/1Hmt0E3ry54DNTx3Uxmefr0RtzwM1AaERTG+rleLw9Is1VYKvNv362cnIh9k2S+WmNu3vvh1MYWArIQGcS0wKUP461nrxGLj+OGlJO20eTqSJkmIEYQ8G2mPJMpurp7coGykJA1nHOJl07qoNtzOyz4P56xULJzoO7hWBSWGvApg4iSElr2K9IIXefv3XHIv64p51OrDfrBGt7zWhc9rZ6QL0IzWZodAsm7p2rHxYJizHhC4BAiqjKZBC4AsBa/IfZXWjEPxX7zbtwO04W+w9D3zI3OwArLUgNvuxcEkDNDRjQ5AbJ9JSM99gEE2bqZx8bRpXBiW7EWxeBzVVVX42Y+Pxuq1q7sH2RNPOAGXTJuKpuZmPo7T0Z0k2S3VyWaT2ZciiYjqqJTJYuIxM4a7q5/T3dLK8T0xaDfbr0QFf+kKtw4RcZTlQydj5XPUMuxyjXQC5h2QYiuI8CR57dFXw0u3V+DeV2sw9QEPSSuwMnpQIVVGaWUIyscsEc5JAQ9EHxOtzMYEpBQXTuGsfjQ6E47CIA1SVUhOpqAI1unacFkCoaNhu39orsllNxvWArvsSE5vTnLkVTdXtyAUiG7yDGisA2zHO5HbgcQhISlRPghWqVBcPS9ocmYn8ZzkGRoPMY5IgNROt0BP80qh7Xk2zG/fQHrBy+xC5DENuuowrR2fh7sduPrybonQHRW5f1nXZjSZLR/TSLuPKA2+RqN8AroB0/CjybwQKH6kHWQpVllgDSeAMXRoZJPQKPe1A9dLgcTY7AOq6Jn6Lrt4BGJ7nY3UnPvhrl2AeMjCRZdeyp5S5LNLkmxVZRV+esSR2FhTgxTp2LPXbbYke8Kvf42pl01DQ1MTG5IIZMnVauuBLHVfxKx78vwmdyg5eYp/HRkuNveSCm29g0tQNsDmwjEvFHivrDdMinl/4qhffLySx2zZEFvIN7vX2Q9S+CsZnrboMjG2L/DWH4pw/+s1uOB+wGoORAf1oH2Csexh0d8UKRWFocUYkFy9EaGQiZSVFgYpCqXkcEqPSzGHKF8BkYelXwIjDR4FRngp2F5SPIIAKAX65tAph61qJI6LE0bEIzmmc7QRUkzPL4ZbPQLTTCAWjojgCyqoSGknnVakLVKfUVKXfJh61K/+S39rSDrNcJxWNhjSc6RY6Opy88rhTDwPxtI3kV7wGpt5KL1J99cmoeumH6tydICWgR1ckt1pKbofCGBlqw7FAuqkYfqKDJnREvSpHozyinKRVCatoXFjPRobalDbsBGem0aotAqlJaUoLStFLBJFDCaSzWmsXbMWG2uWo6llNQBVdSYMs1miVOkoxPY8E+m598NZ+xUSYZtBlgz45O0Ui8dQUVaBYw87AnX1dUgRW2f7CLcbvkKajl/+4nhc9tsr0NjSzHrYJUuWsEvX1gJZ2kVC4UKEIgVI6SSlUtihGBRJJeTHSLql5uYWNDW2QPN1NUKKpNm1Ec9PoLCkGG0traivrWPLdzQeQjgaQmNdcybeW+iXKGsV72XinCOPB/QdS6sudEPDoEH9sWLFGraMEzDYId+Aw/rGEFyqmsuo6sc3ezoikRCicQN1dS2ibakg4lLXvmFJMhh9xpsJm1FZSS9vF7cQWFOklB9dRbKeZ8OzGuBaTRldIUtVPWFa9R5dw459gTmzCvHkPy2cd18eGrx1PWtFwQchOIn+s36VSKhHEYtVYOSIHTFi+E6IFVezSwsx2TfffI25bz6FhjrxrkR+Kbbf4QcYtt3OKCktZdq5toeNG9dg8aJv8Pbbr8JKbQC8rpMREZiGfHAledHTEz6EdkMZOZZcYaA8nvYMYRQWW1iyLX5xwpkYuu1gDhMml631K1fjpVdexrxP36W0CBgyZBwm7DmRF3E0EoJp6qipXYWn/vxnrF7xJdx0IymTu6S1nlcMfc+zYCx9G6mv3hBSOjNtN5Jsj4BYeTXnAtjs3T/DpkGM7cl2ECRAsCd6rkN2J30loSmkRzBq7ARMv/467LDjCI6ua21xUFffjIce+jMef+IRpC0Lxx5yEE46+ZcYOGAgItEoLF1Da8rGihXLcc306fjnPx7Lyl3AKhrOAaHQqWw4ouNPg0Ugu+4rJCIepkybhurqagbZBCXtLi7GTw47QhQ78EE2k7NDLmlir6gRwlFHHImrbrgOTa0tLMlSDfKTTjppqxm+yCqNaCm8eB/o9Ju0zlaaM+fk5QMnnnYcKvuU4tNPPsMzjz/HJ7OysiI0NyXRXJ9GPGJh4qEHYI9998Lirxbi+b8+g5pVrRg1dgiGjh6MZx57GW5zG9Wz8LM7EciSFKJBi8ahGSHoaRN2WxuMhAnPsBGNeXjwwT/grDOnorYx6UuOeXApnE5zYYYLORbdcsjf04ZBcelaBMMGF2HkDtV48sn34IRIkiNgdOClxHPwYn76NAtOqhkaOZxqlKzCgZds4+OmZyb4fQyoyWYgFgfIwGQY0FIN0Fpr4bYK4BGHczpwd1vnPYundRgY2dfDu7cX4YnXmzDpHqA1lduCnwsNcqW647y7ZIgyDPQduCtuvvUq7D12b0SiQtKnU8R7cz7HJRddjCVffwLXM9Bn0G74w903YpedtmPhPxRLwXMisNCGbxeuwxGHHId16z/tkA6vZ7tBz++S2e7V9JbyM5HnwEAkkodRo/fHDTdfi0GDy9kYQpJ4cawAtz/wLO6YcQO0aAK/+tWZOPWMI2GGaOHbcC0DK1evxdSLr8PcOc8jmVrfbcf0RF8YEy6A/u2rSH39iuCPTQXQbt/y/+AGX8IwzTAi4RjGjjkCJ596GgYP6wvX0FCQyMeQYSX486Pv4Lqbb4CmxzH5rFNx5DF74NtFtXBo/Zo68goSqCqP4erL7sa9906FR6euLi6tcjeExvwMzgf3wlm/ELFwCNMuv5yreJOfLBm/SoqL2fBFKlYCWQJYCbKkWGLIliB7+KGH4dobf8eSLFn1KbrqhBNO4Ie37BL6riyQTVQIVXSyjcMp99p3NCJxoLa2DjuMGoVX/vkPeOkYTjzp13j5X69h7jufYNxu22PkuJ3x7ntz0K9PX3bJmPvWhxiz1w4YPKI/nn9qNtYt2wDN1NCvXzVc18HyJUsQT+RxVqOiskpYTUmsW7MGZjSEQcOGIJHQcc3VV+DXx58BI56H8j6lSDZbWPrNYniGjgH9+0GPxFBQVIxFC75CLC8P/Qf0xaDBNLEx/PHBT2CbxdCMNB9hvXQbTDISeVE+EpO+0Um1QI/F4SHM1nAvRTooyh+QADxyV3HhJJuhxRPwKGad0raRFNS8Hm7Lui0G2RFVHuYQyL7RjEn3eJsEssGctwRIHJtva/AiJkbseAAefPgWOC15eOrF12BRXL9jY9mi1fjwnRdRv34JzFAUI3Y9EI/9dRYWfPMtZr9FkTEuEpFKHHLYCDitNo445BdYseoDOE7XTL9lfCj0c2o0kszRK5JFkxovhHAojso+wzFqxzEor+iDSLQCQ4fsglNO2h633/887rzxZuSVVmLKb36L3X8wAg889Dys1HrYySTW1qzEx+/PwepV82FZDd16xuiJKhgTLoT27atI94JsN9OrwTSiiETiKO8zFBV9hiG/oAr5RdU45KDx+Nnxu+Keu1/FnffejXheJX475UIMGFSE2255GmvWLUWisBhH/nh/7DNxGK649C786eFp8ChktluQ/TmcD+7JAlkKQCB31IKCAsSiMfzsx0chmUwhRTaHTkHWDOPQHx2M62++EY2twvBF4a4UebW1XLhUkDUS5UJ3kSazhY2jjx2PjXXrULuhGedMOgO/v+0apBsTuHjqFLz4wsv42+PP4JCD9sKQUcNwz4P3I6QZcJMtOOyQY/DDw8cDUYoeSuCu2+6Bq2s465xTkUw244qLpmDHnXYGzCiOOPY4fPXpPDz+yCMIhyP47YwZiEVNVFeV4Ze/PA37HXQgDjzkACz7ZiHu/cOfsGFDLc678HRoIQfDth2G23//ewzbdjscfuSRMMPN+Pj9D3DLjFeAcCU8g6QdC15bC2sGBMhqcFwLnkUJRBLsuE4+fk5bi0gsHBIgS/H6dlsztEQ+PPK1JJnVaQHqV8NtWbPFILtthYeP/lCEx99qxbl3Oz0GWVlITlXkywz7hq1zTPm4PY/BHXdfjUWf12DyddehoXYFvHQr+9y7rU1INW1AXn4xxu3zE9z36JX4819ex513PM4qqIFVO2DGTb9CsjGF444+EavWfgjX/e5AVgJqsHZbey0noTKIRQsQiyeg6Sa0cCEKCofh8CNPw2+njMeNs57GI3fdi6LKfrh+xqUceHDmmTdg44bPkGpLI2W1wk5vQEvTWnhOOpMRsLN1rCf6wNjjAmjLXkN64au9kmyAUO15TEhNZbAOPC+vCJGCCJJOCJFYJfpW74hzTv8Fjj5mN8y8+Vk88sSTqKgcihuuOR1tbUlcc9VdWLJsHkrLhuPKK8/HDjtU4pLJt+G5v98Am06QXVxG1ViYux4H67274W78BrFICFOnXcaSLFVFIHVBNBTBcT/+MfM0SbJkHJQGwrRMmEmsFTPDOHD/A/C7W29Bc1srh61SVNUvfvELjv7asqujJJsNsg6O/MlOaGpqxLAhu6G5bT2+WTIb8+bWIRQWurtUKgSrYQ32P/IgnHDaKZj/+ReYNeMWNNW52G7nATjgkL0x67p7WVcYShjIL48hnjBx3bTp+NMjj+HcCy7CiSeejP0mTkDtxhpcdd0MHHrQYWhLJfHIow/jvPMuRjOFR4Yt7LH7TihMDMZf/vJ3/P6OKzD73U/w9+deRnVlJcbvNREP//GvGDRkIHYfOxQPPfgaEC0Qqg86yqeSpK3IBtl0K0uyZDlnkG1t4WO11wFkC+GZMXG2cJqh162ES8r5LVQXZED27Vace9fWAVndDsGMxfHDg0/Arbdfjhee/hQ33H4TWhpWwkg2wXQ0pD0HyZYa5BeU4vCfnoEbb5qM3898Avfeez9akiuw+9jDMXPWNHz+ySKccfI5qK3/Ag5FWX1HV89A1kBxcRniYVJnhaDFo0iUVOOUMy7Er44ciWnTH8YLj/8FQ4aPxszbL8by5Q24evqDqKv9DOm2JNpIesVqNDfUwLNIddK1eqcXZLue7PY5I1/gCG+AFeVVKO4zFKFECWCYSBSW4ORfH4mJe2yDKRffhzdnf4Bttx2LW24+Hh9++DVuvP4BrKmZh379d8Ftt17JGeAuPPdKvDP7QXDUzCaAbCIWwbTLLud8BQSyefn5LLn+/Khj2IecJNlOQTaim/jh/gdgxq23oDWVZGCVIEuAu+WX8FrXSBcbq4SWKBNNplMwNBuHHL4DfrD7ODz9l1dQ3b8Y9Y0LsWyhi5PPOh7zPvkSzzz2LxTlGagc0heNzY0YNWo0hg0cjDtm3othOwzFPgftjXtm3cex7PsetA923nUkdN3GgOo+ePLxpxGKFOHNt+Ziv313R0tzAy6acgVOPelMNNTX4Ykn/4QpF1+CXcfthiFDB6G8KIqPPvgajz/2FM45/xT89ak3sXJFLYYMrsYPJuyOJ594BkOGDsXuY4bgoYf+Di9cLiKlSJdmpTgfqYiWoqOpDYekdUqFx2UsXDikLqAEzGZU5F0lk16yFVqiEJ4RZS0OSbJe/Sp4LWuge22+lzHZnTdNJ0suXEPLPHxyZwWefLse593joSkppMXuyt+ohR7l/Mu6UJoXQSiWwJHHnIDrf3cZ/vHcx3hn9sdIW3WwW5qwdvlaLF02H02ty5GXX4VfnnI2fnPxSbh66m3429OPIu21YMLEYzDjlmn4+9Pv4corz0ZT80o43Rzfujza+UatruLmgxVIpaTEScU1E4l4PwweWo0fjPkh+lQOgBExOVps/J57YEi/GM6/+EbMeeMtDB+5I+64/XKsWJHEnLlfI5VeB8dOYsmKz/Dhhx9g7crP4VlUerobw1eiD/TxpJPtlWTVuVVL/1A5JKqWEIqWo7xyIPbbayL23ecQlJZVQqO8xKTWG1iKlqZWTLv0Fny15GvssOMRuO7yw/GXZ97F3x99CvUtK1A+cBSuuXwKUqjBZVOuxdefPyNO012BbL89YOz8U9hz7oRb8w3y41FMvewyBlly4crPz4OTSuFXP/0Ze6CkyJfYd/lkeFMlWfIu+OG++2PGbTORtNJs+KqtrcXxxx/PeQa26MoY63RosRJ40UogVioMQxbpZB0cesh4VFWV4u/PPIPdx49Da3MLFny+FKec9TPO7fnUH1/Gbrtsi7H7jcfDDz+A3cbsjl1G7YibbrgZw0aMxiFHHYKH7rsHVmsal111BZ584hGEIgZOPOlYPPHY35BsNfHRh/Ox94FjkLKa8eMjf4Y/Pvg4WpqbMHPmNbjt1ttYJUB5EEaMGAqqxfTYn/+CM08/G3975nWsXrMe1f1KsN8BE/DpvHkoL++DgX1L8OD9TwKh/px4mrwlyDimk2GIUtgxc3iwUymYkUgG1MijgqaWAIv9KykvQCoFI54P1yAwBsJ2K6zG1fBa1sKkcE+Wk30/zU2aDB1DSjx8emc1nn53Aybfp6GuReih1KrAuYBJFqGUgCylCq715kVhhhI4+PCjMfWyK5DIi8Ck0EbdYVXTh29/jHtmPYTFK99DXv4gnHjqKdhn4njcfO0N+Oar9wC9GMNG/gAXXnwuHrr7RTz74hVoa2nZInVBT3IVy3s6FOpzdZjhGPpVTcCpk47GoYcfhrKKYnY41BwXTY31ePpvb+Pe++/DypUrMHjQMFw29WyM3X0MwvEIUo4DzdWwZt0qzJjxBF56cRZSDWRw6cawQiA74QIYSwXI0lqgOL//5UtufCoNDD2MSNEwHHDQUZgy+WQMHVyFcMjhEkdUQmb+wqX44wOv4pWXX0Kb14iJ+56BS86agBvvfg5fvvwMUk4Kfbb/AS4/5zzM+3YebvndbVi77F+wugPZQROhjT4OItWcFwAAIABJREFU7rt/gLtxIQrzI7h02jROCkM62fy8BNxkG3798+NhOw5EZor2oKIOILvfXvvgpt/fipQj0ghSaC2lPqypqdmyOc8JsiU+yAqdbHFeIY792YEYsUNfLPxqFR558GW0taxEfmEYtmuibkMShQkbu00YgwOPPAyrl6/EH++8D/U1KUQLinHA4T/EnhPG4ZEHHkQ8L8F5cS3bgqm3siRrpcP45OP5mLDvbpw4esniFTjv/N+wdbCoKIarr7wSu40dizFjxzJgvPfuXDz40KP49a9Owgv/fAvr1q0HFdbdc+IPcOiRh8Gyk1j4xTw8cN8jQKQCcFgRC9d2hN+kR7WzhJHFSafZK0HuzrIYHGXkp++JPDbdE8vzQVZDyG6B3UQgu26rgexf312PyffqqG8VIKtKC52BrJx4tfSzMBLFYVLtsAFDMW7Cfjjyx0ehvLgCtq4jFHIwuG8efnvF7/H0C/egrHQILr/8Euw+djROP2kyli/9GEaoHAcfcSxOOOGXuHLaLLzyxk2wkuQr23PPhyBTdieZB8esbjTwQojn5eMHY47DvX+6Ep98uhaff7EUOpXiSbViw9o1mPPBm1i0ZD5SyTbk5ZVij7EHYOddxqCorIxzDYRDGo44eif8+bG3cfNN56Jm1fKegez4ydC/fR1WL8hmplTOpayeYBpxFPcdhbPPOxfnn/NTPPP3+fjww8/Q2lwDz9FRW7Ma8z56Dw11dSgo74NJF0/HUT8ciMtvfAyzn30cesjAxEN+gVsuOxX3P/Ev3HrLDKxZ8gZ7xXYpyQ6aCOzwU3hzCGS/6QiyiTjstlacePyvugZZU9M9kmQnjp+AW+6YxU4kBLIEruQnS0latigzTy6QjZcKacpJw7PaEDZMhCMaUukmTlSiI4Fk61pOuMHF+DjBQxqO7vDxIBaLcxhncwPVTKLQuDZobhKeayNSUIxUC3lRUnw5uVSRPBLiTP0crUNO/iRFk4WKfGN1IVHqkQjMcBjp1jpoVH7FC3EpDIti4EWqKuimCT2ks5+klvLYH0+PGAgblDRERzqV4iNIOBwFdIMT1zjkMhaLtZdgTqe5vXAkIkDYcdhfOBQjL4g4bPKZTTYCyY1wm9fCdEUk1eZKsoOLPXx6eyWenluL8+/T0dDWfYQNzU1QXSBLplN/KXkKBSFE40WI55UjHI0jHMqHHi3GYYfujQsvOB6TL74dz//zAQwdMAKzbr0OffqW42c/PQPLF3+IcLwa5190MQ760UScd8ZVmP3ePbDaiC6bD7KbIwlI9Qe5kxWVFOO4Y6dg+k2n4667nsH9DzyGtqY6uHYzlyxJtdWjqaUGrmshFitFUVE1oEVhhPNghPIwZrcxuPX2ybj//pdxy03nYOPK5fA4Q1Tnl5ZXBZ1AdsmrsL55rVeSDZCK58fTETaLUTFoR1x5zTQcdeQEXH3TH/HU008h3bIBWjKFiF6Cmo2LYGoR9Bs4HjfdfTmGVhXj4usewdwXn0UkvxA/P/k0XHbWgbj2xmdx973TUbtsAaXw6XJ+wkP3hT3sCOD9e1hdUFaSx5IsJaaiiyTZhg3rMemMszjKsVNJ1tQoQFDH+HF7YOYdsxjECGRJTUAgu2bNmq0EsuSvWgIv1ofVBezWRYBnEUA2w9Bj4PgDyuSgN4FLdWh5ohInpZ9Lp6GFQ/BCBucohUW6zbDwLeVQxzTgpKHrVL2S4r8N6FYTXJvAkY7rBoMZHTGoFAn5znEIkhnhY34mWIAzWNCR30+fFhIVVUV0lwhqYE8Jm97jQAtZ0DjtlAgWIEmWgidIz0ehfeSLRynSMgk46DPORCXicikum8qbUIkU2lQox6XutAHJDXCb1sDwQZbLHG+iTpb6SyD78R198OycGky6T0djD0BWrU4huVDWpyeQpegnU6PKA6UIRYtgU4KOaDHC8Qqcffav8dNjJ+Ls82fh1Tcexx677oXbb7saTa02TjtlEtasnI+yyqGYMvUSDBvcB5POuBKfz/8rrFTK121vDlxu3jOssuEAkRjKK/vi/POux8lnHYybZ/4RT/zlKbQ0bYTV1sCnmKaaOqTT5M5INb6KEM0vgcXjLkQivwyHHHQYLrv8ZNw682ncdeclqF+3sttNoxdku543sQlqCJklGDJyD1xzwxUYv/swXDvjz3j77blINW5AsqEB6TYP9Y1fIBYtxNDtDsadj1yNUNrDVTOfxuJ5HyOSV4DTJ/0axx40HBdc9BAef/IGNK5ZDrtbkN0P9rDDgffvgluzCOWlBQyyVFiAhI78RAK169Zg8tnnZkBWDWZIy9RFYdBhScOe48fjhttugx4OsU6WDF+UjJZSCfakZk+n5JKSLBkXSCcb70Mp5Dk3AQhcKMon1YJQJM7F6khq9dwkp4yDEROBBSRFOkk44Rg8AlVy4rcpPZ7N7lkkNXJKHSsJg0Ih/Qgl3bbgWg5XmeSUi7REOOWTJ9QVdLQ3TbgEPDShFONMVVXtFH/v6hE/uMGGRvo1MyrylnIOC8pKRQEKftpADtyiciI6HKotRZFq5MKVbkMoFodNPrCUYSUtdKxaJI/HQdFu5NZlJIrhGnF4uslj9VpWw2taCc1ullkUNhlkKYChX7GHj+7pi5fe3IAz79PR1IPqw7n0tUQ/Kd1SbSpDCyFRUI6ikmok8osRyiuBYUZw7rmnY8fRA3D+pOvx8af/wgH7HoGbb56K997/Fr+/7VE01NegqKQcl0w5BU5qIy696GosXjQHtlPPp6jv4mo3cGW3L/XOHmKorBqG6Vdfi4OOmIi773wOX8xbhHQqiY0b1mPV6hWoW/8BUukW3nzzEn1Q0X9XVFYNQiyexwUg99pnZ/z8F/vguun348+P3oaGuiXtYdedDKoXZLsHWZqxUDSOUTsfghtuuAo7jOiH2XMWoKY2hVRbCgs+/wpvvPIsVq74BEakENuO2gt/fPxWrs01e85XSDZZ0I0Ixo4biqqyYpx92nS88tpDaKqlTbBr/Xd0m0OQGnYAtPfvgFu7GBVlJbhk6lSu68XBCNEIVi5dgmkXT8mArJoFIymDEUjmowP3HuPGMcia0SgbL0gnSwliVqxYsXVBNlEFJMqgIcq5HTW0sX9pKBrj8EWWLNiQkGILPMcxOy40uwVOOA4YEWgUqkrgQ8dLkgDJv5SeS7UKsPQvSsXmkjHK/4zT31HbZMHncFny+TLhplJCfcCJg2OASxZ9isqKw6OYe0pu4qZYZypAVjgdc3VTCsP1L2qbDF+y2iglfxYgm4DFIOtAswhkPSBcwCDLxo7WRhjxEg5QoE2EEke7zSuBphWUbMBvfdMlWUqfWF3s4sN7q/HKm+tx+r3dg2wuwwN1QNV5am4IIS2GAYOHY+rll2Pk6GHQ4iS9g/1i161Zi8lnX4Olyz7BoQcdg9/NuAQNLSk0Nye5gitJ+ZUVpfj7357BzTNmYv2ahXCcBgiT4Na/pNEu2DJtJiyZ6zGUVWyDG2+egQMO3g+1NQ3wbJEw5Mv5X2LGjJsx/5PZsO0kn5BKSvvjpLPOw9E/OQxmiE5JVG8uhGjEw+RzbsRrL/8Fzc1Lxcbfqy7Y7AmV6hwznI9thk/ETTdfh73GbQ8LFmwWYoDX35yNG66cjm/mLwDMPPQfuiOe+Ov9qO4T4fzHOgViUxkZU8dXX67DuadfjAULXkdL06pu+xXd5nCkhu2bAdnK8lIG2aKiIjZ8xWNR9qu/4pKpGZBVg6IptpNlTAmyY3bdDTNm/R6xggL2k6UfqpSwePHibjvTNSdJBPIlWSqAFy8VIEtHabTBJZCNRDuALAwyGIWyQZaO/nTcdii6KA2NatST2oCDG9pYapWGnCDIUk8IdOlikKUMVKR+oLyVPsgClK2/jdMbSJAldYXuptjFirIkMSHJKEILNBRqB6AAyFK9d5eiwKJx2LQZ+CDL9eQjBSy1ay6F1bZAp4TCoTzh6gVrK4Gsjr6FHj68rwqvvl2D0+/ReiTJyvlUjWP0/4wBjNIMagkMHjoSD/zxHgzbdij0iEgq19CQxFNPvYBZM+9GQ9O3GLvrD3H99Zejol8CsbjBFRXSaRu1Nc246Xe34tm/PYX6GvIHTn9nIKtuEiqvyjGFjDDi8XLsf+DhOP3cU1BV3hexcIJVPO+8Qy5m07F69Ueg1NCuo6FP5TY478Ir8OOjDkY8HoVjUySdgyWLF+LSi36LhV99hFR6I7ysBCQdV0mvJNs1tIgNn4IQ8hEvqsbee++PMTuORt/qYbwWU8kk3nz7LfzrxcfQWL8UoWgeisv6YY8J+2LU8AkoKS5HyIyitaUVG+qX4N133sDXX8xDXe0ypO26blMHRYcejvTQfYH3bodbtwR9+1RgyqWXcgEB4V0Qx+IFC3DltMvZFkM62U5BlmS/nUePxk13/AHxwgL2kyVp9pxzzuHKslt0KYYvndQFedXwYsUCZOm47bXCaW3uCLLMoCFO0pIlyZpR9jfV3RY4VgpaWEiXrAxIJxlkM2AQkGQ5CotAlorYqSBr+cYwztISEyArJVlWRVjtIKsrIEtSMoGsn2gzKMkamsNhtWakHWR1mxKRe/DC+cIxy7XgplqhhwrghdtB1mteBa9p+RZKsjqqCj18dF8VXpstQLYnOtnu5puyS+kwOdlPWdUgVFb0g+eGeNNpbGriI3YquQ4O6hDS+6C0pBj5BRWIRvqyAZDUUfUNa1FTPx/pdC3ctMUSh90NKHXXr839nnND6FGEwvlIFCagI4KwnuB54oRFreQrvk6kGOQ8QpSwuQKFBSWc7i6VSiOdTnIwRVPDGi5fQ0bY7tQfvSDb/YyJ47cJl2wVFHygF7BK06V8EZ4Fy0rBsdO+XYU4MwTTCMM1dAZCuqy0TZpJUf5Ia+NoPIdyjXTz+tjQI5Aeth8w9zY4dUvRv7oKF0+ZwoEI7CebiGPBZ/Nw3VVXdw+yIU3D6FGjMGPWLOQXF7Phi8LEJk2ahM8++6x7SnRzh8gRawDxMiC/GoiVsYTq2WkYXgpOWzNn0+HjPAEQqwts3sXYyESf2a2cg0AjdQHnr0vBsZLQwyRdikz0FMKqSrK668C1BBAKwZ3crAhkybZFCfw86KQusKjAn1AXuCQVO6TGoJIRlLE0xOVSWA9skLGLJE3OdQjHFuoCkWBc6HtZb6mRsY5iDjzYJMlGyKBF+UddeBYZeDzokYRo13Ngp2kcCXghEfHFZTiaVsNpXA7P2Xx1ASWIqSrw8OG9lXjj3Tqcfo+LxrYtD13NZGOiksmhGOfoNDkkWKQFpM2T08jplABHeFZQHgfaMMl/mAoq8tB57ye9vL+QunWq2WJWzNmAmD3aVoWRU+NyORJQ/QRuXJhMnsoMP3aSSqoL1SsBAY1Jo5hi/9buPF71vL7Qx58PbfGrsBb1ehcQn0gMUE9OnI6bmY7KCgk1HxmwBRDIhM60YnUYFHLvUmkj31ed7uF0pSG24WhkrG4v3tElQ0WHHw174J7w3rsNTsMyDKruiwunTBFpDimsNhbF/Hmf4HfXXM9r2iIZTWGTLHVBRNcxavsRuO7WmSjt04fTdlGZEqpg+/77729R8mxOAcmCuQkkylmSBWXiImKkW0WoKRkUOCFyO1hplIVXpigkcCJjmBnmJB4e1aNyHLh2kmv18I5ERKdcn+z2IWhH3gsEsqw3JTqTIz0ZvjgATeSsNE0DjkUAIDwHHPqcQMI3jFF0E6fCc12xEUgikr8oqQdoV5WLj+8Rxd/kinQoqi0cyTj/237mHzNEyWAEj3CZjUiMNwjZ93DTWtiNy+G4WwKyJvoUuHj/rkrMfq8ep9+TRkPbpkWNyaN2V5FUPYG+nvix9qSd/6Z7CBRIr0ulpzeHPnp+X+h7EMi+AmvR6//zLlzBiDyiL7lBbg5tJd+y8LOZCfDDo46D12d3uB/cBqd5Bbaprsbk3/yGQZYk2bxEHB/PfRczZ9zMS9ni0hbt1aqyQdYwMGK77XDtLTNRUd2X1QUkyV599dV4/fXXma8331eW9hcfheKl8PKq4EX7ChBLkyHBBixyjRHRT3wREDLIknQppEaSLqkyKbttcXkQki5Jl0rA5FdaIHAkoPL1ribpTa00NLqHiU1RWQJkuW0qSGGacMjLgf/WROE2MqyRdEx6Wk7UTbkmPT8vrJRmhIEOYQHgws2LCiHRu6RmRgPIqEY+QLLigiMkJJi+VwKF35K6gr0baFyi/UjzBthNK/8rQFZKGJvPA8JwRsc3YvgtLc65pUBLi5lVR7K42CY2SM9KgJUeF+wTvYnt9YJsO+HZ+8fzWEIky72kJ/EcbWKbelFuY/ohniOhkTBtU/k3CLLD+vdnkKX+EcgWFeTj9X+9hLvvuJNXfJcgGzNNDB2yDa73JVlaBKQ3mz59Ot58880tBlmRqVNY67X8SpgF/aAZGnRizHQrbApKyGhIBMq4SQJHUhcQ8ekIKiRZdrHyqDURyiqSXfvlYfzzGR1JeSdraxWZ0ylXAAGoL31Kd6TMxMls/YTvnOBYXLyADDp6tJd1JklVFuljrCSQpRBaLtrmsLGEXEYod4H8m95PXge8f5DUTDHOvlsZuXyxV4VJ/aRCfWLxG82NQFstbJZk2QN3k124DJgoibr48k/98PqcGpz6hzQak10zrAQQ8gWkMu6jR49mhiJGpbLH5G1CIddSOsgFLJK+MucmFZ6jCsS0gOi5pUuXYv78+ZzpjYMxNhGcNmXByfHQeynZ8siRIzn2nIMqNA1ffvklli9fzn7h3UlNdD+NobS0FCNGjODKybR4iT4UtEP2C/rd0+rJpC4wJl4I7euXkF78vynJEu1oPRUWFvLcEM988cUXvPaIxlSVmuhK8ycKq+bWpMqscdTO9ttvz3NCqk7CskGDBnH7xHPkmtpTyTay8/FwS3aG8/5tcFtXYfigQTj3ggvY8EUbdUFeHl7+x/N49MGHYdk2V45g8crvYouoNSq8C2KGgcGDB7MLV3lVlUjbtdUkWZFy2iTbsWbCCRUIaZTKR5OLi2ODylRz3XU/sooBUkq/JPkxUnI6fqFfoR+WRn3pkWu4i3LOAqHFkZiCBfg3O87Ke1ikzaoayo1lJE0BhiTZcs0qyDJ+IiqZK6NmKnlSXSfRF1E9IRORIEBRllfm/vtSuvwsU2GQxqPol3z9MpXt5hy1nqwW/O8BWZLQyEVlwoQJzNwLFy5kpqSFQGA5dOhQ9jgh5u/umExAvcsuu7CvNbVDjE9AReHMu+66K1dEps83VcLYVJAlYKSSIdT/uXPnslFXSkz02ZAhQ3hBUg7lri7qO42HpKNFixYxDQgUCLCJZlS6nkBb+pZ3189ekBWCDPHJqFGjMGfOHKal5DfiRaqnRUULqRwW2YpyAaRURdHmt9tuu2H27NmMX3Ssp7kiTyniOXoH8RtFs/aE54IgO2LIEEy68ELmY+p3j0E2Bnikkx08cBCunTkTfQcNZCmWOnnTTTfhhRdeEEC1mXoNqZtkaz1DnR9B5Vet99WSwkFfoKsAuRwFCtuZNmOBCPBxxpXBB9nu7Ic5loFfBVFk0fINIIHiHcFWc78luy/dLbiOxWWkRC11qJJS3bck7yDDV1HUw4KHBuPt91fi1Ltc1LV2LsnKI/3BBx/MYES7vjyqEVPS7k0SwX777YcXX3yRwaorpj/mmGPw1ltvsXRHTLnNNtvw/+k5Aqe99toLn3zyCUcVyuNiz0fX8zu32247ll4pAZCUMmksUudHzuUk7Xz66aedqjKof9QGSVsEBtQOjemwww7Dc889x3Qi4B4+fDgWLFjQozzMpC4w9rwQui/JkrfJ/1plBKLhnnvuyVImgZ9UTWV4WNeZ7rQZdmYfkicnAlE6kdDJhNohPiWApfmi+SbA3XnnnfHxxx8zxnWHaaHdTodbMAD44C44zRswevhgnH3++TzPAmQTeOm5Z1mSZbUGyWq+7Ef9b5SiFaWODms6Bg7oj2tn3or+/8feeYDbVVTt/z3ltlTSQEroVekiiPReBRWBD5UuIh0p8tEEpAlKld4ECyoKKIoIAipIkY6AKB89JBBISLv11P/zm33ek8nOObk3BcE/OTzhnrL37Clr3vWuNWvWrLhCMIGg2Zdeeqluv/32fiszcHFfeOV/sgdw0gxvr+hfN6yoh558XQddJb3fNWeQ3WabbQJTBTS22267AKpWsoAjPnrAF1B64gkSbc++ho7QAzYIsZkqQHbRRRfpd7/7nW677bYAqjCUz33uc/rDH/7wgXULYM7kw0UBYyVHcj2KpVoNk/Lyyy/XGmusEa4B8BtNPlgRE5T24DqhjC233DKEOZ577rmhL7gPtwgA/Nxzz/U7b7LDllB242OV+9fdKrzK2sfHD2TpV8YHxfTtb387mPp+QfR+8pOf6P7779daa60V+r5RfmvGmH/rr7++HnzwwdDvHNt94oknhr9HHHFEsDoYMxS9T37pT+jy6x+hypBRyj5+nUoz3tfan1pOhxx5ZGCyweIbOkR33X67fnbjTcGKLaRAdloMskSZQsvPvfhiLbPySsmhYH19uuKKK/TrX/+6X2Hpr7ILf/9weiCAbFtVL16/nB5+elwNZJuHcCE4m2++eTC30NTf+973guB6BR33wUknnRQE9gtf+IJ++9vfNl2UgEXcd999oeFMgJ133lknn3xyMMkNdAA55veTTz75gfllOSIE9gljJrHHeeedF8CWF8+/9tprw0RmMuJjhVE18hHDXlZaaaWggDBbKfeHP/yhYMm085xzzgnsCMUBQ4fp97fAFxa+NjlWuRf/qMJrf/lYgiwsFl8/yg4FRT/i8wQoUVwoMHz39Csv1gPSL+QT8ESRP/744wFMIQvIKmVdffXV+tGPfhS+Z5xR8M2UaVx2ArIjlX3sOpU6p2jd1ZfXIUcdFeSZf4Dsnbfepp//+MdzBtmhIc9VJviscBcYZGEtN998s2688cY6k/lwoGLhU+e1BwBZ3AXPXrm0nnjubX396ozer+WTbVQmIIugY04hkJtuumkQevxZKN1TTjlFf/kLYCDtvvvuwZXULKn7TjvtpLvvvrvOHq6//vrAimF5KG/kiokE40XgmWT9mW/z0g/4SldeeeXQJibXnnvuGY66Z5Lg5wP4eT6fYVG4DHilGTqgyrEj+GLpJ9p39NFHh0mMmcuEdr/tsMMOAWT7a08GkN3seOWf/70Krz/wsQTZ/fffX7/61a+CfKHciGhCSfG68sordcstt4SxAGQB00Ygy7husMEGwcJiTLkWuUWBcy8gTrks2uK3ZfwGskCZ3+gYVVqHJky2c4rWW2ul4C6wq2nEsGG67eaf6Te/uCUcIBqSdkfugjqTDSCbyWjJJZcKTHa5VVcJTBaQ/fnPfx40gM3FeRHyhfd8eD1gJvuPqwYOsixIwfpgebDZo446Kpz1ho/2mGOOqfs0+wPZ7bffPrgWEGjuwz8bNppUq2HBi+9gtbBMzHTAeiCLEXPbm15tpk0APEDJWgOJl3/2s5/pxz/+cXguigQ29OyzHPQ4O8gycbH2MFlhvGeffXaoOy/Agf7B3MXvB0jce++9/YYeJSB7nPLP3/mxBVkUOSAIQDIOgCUKCwxC9gBVQBQGiqXQKL81vxMJw5hiFWEp8c+JjpCta665Jlgc+HcZI07j7k8JpkH2M2uvrIMPPzzcHxbsBgqywwmIyuW0+OJL6MwLfqDV1lwzJIcBZHHo46/yit/cCvjC6z/cHgBkh7VW9Ny1y+iJZ9/RN67JaBLHpjd4efEAPyzuAnxfiVwsrtNPPz0wT77nxbWYY3/605+ahisxWZg8CDK+TBgl9/EPcxuzfMKECYEtEyb4QQAsdcV/BluGxTBBaRNJ3ak/m23eeeedMBlhsUxsrmv0gunCjPAdUleiLCjLIItrgAUXgBjABtT7C03LDF0yYbIv3K7Ca0nfEpr4cXphCeC+ISqDfsViIGcKSgrLAPlBUX/2s58NrgD8qemX03Di2mJxDLcQ48UrHFpaqYSxBWy5BpcPTLa/V3aTU5RpbVPmkctV6pmqz6zzSR16xBHhNnzJo0csohuuuFL3/+Eulcql5kw2gGw+r0UXXUxnXXCBVl9n7QCyTDJMnksuuaTf+MH+Krvw9w+nB+oge90yeuKZd3TwtRm9N6M5yAKASy21VBBor5ib4QE+CClCDyABKphmzeJkYZCYgpdddlkAViaKNwA4fwHghynP4uoH+SKsB0DnHy/8qzD2hx56KLSHCUPIGpMaRtVMCeGTZV4AzI02MzChuQaGjvnbX7xsZuhSCZN94TYVXnvoYwmyyAIKD0Xrk7EBWssa/UyfEl1gV1V6fABUFB4uT7ALQHVZBlnuwRphkQ2w5tXv+Gz6nbAlP/vIZSr2TNX6664eQJb7kKHRI0fomksu1QP3/Ckk22+68JUw2bxGjxmjsy68QGuss07dXYA2Of/88xcy2Q8SAT7AstlrN7S1quevXUZP/uMdHQSTnQPIOswF4ENQJ06cWGcO3oVDQD9+2z/+8Y9B2JpFFzA5EHp8YA4ut7sAVwSLFMRmY971J+zz00WOy91iiy0CuzTQOrYSpuuFMNhUMxMSE5F648/F10w5KBhHKtA/9BuT3eX0x84XguzMOFnkAXlD7gAwhw5i3iNvEL5m/emxZIcXlgQAzfg47BC5phwWKQHz/iwMy1t2k+8oQwKoRy8LTHb9T6+hw488MhAM5AYme/Ull+rBP90bNjoVCNUnL0ktprPukwVks9lcoNhn1pgsWgCNTVwh/hFPjvkR9oX3fhg9kNWQlqpeuHasnnnhXR14VXOQjWuHAGEOI/jIAaYVZh0CTGTBq6++WmcazeJkEWwAh3JgJvxj0Yiy8Z8xCWB8MI/+wGh+es5uENwVgCms1dss8fMxIZl0+FoNms2eR5tg9jBwbxFm5ZsJDHPFlKWNjUzahux4IZOtm/Uob5QtYwJY8h65Y/xVrI7kAAAgAElEQVTwn1qhz8mPyvggsz65gPdc7/hb3Dn4dQcKsvlNvhNOKtHfL1e5d1pgskccfXSQV5TqyEWG66oLL9RD9/0lhLn3sReK3Ne1PQWzgeyIUSND7oI1110nUG0mFyutxx13XF1bz4+wL7z3w+iBuQdZzDef5wUwGQARYAAKcxp/PcLfjIHym5N98JeJw8t+XsplRd9g9EGDrOsDMAKIyLcnCpPOQOvNCc1GinJQEkxSJjAvGBf9wncooLkhJAuZbOLf95ZYZAXLh8/8Y2xQwv0pvzrzrCl2K0PAFhnjfpfT39bpeOzTIPvZ9dbUNw87rO5iGjDIjmT3aSarkaNHBya75nqfrueTZaX1W9/6VuIrmscdXzYzud8LBab3NsEQ+IFqlw8Dqv5bn8m4duSqevKHy+uV18fp4GvyGj/F23T/M61yMpb007x18j9Ti4/mU7LDllJuyxNUfeYWlV9/OJlnH7OFr4/myCS1atn6dJXJUf3YtSoXpmjD9dYLTNbugjEjR+r8756hZx/+u7IkAXSOy1qj3quWk830BtkRo0fprAsunAVkWQEmFnBu0L+hWZTJBMc18YP4XVgB5DOByPh9MQea7Uv+KA/CR71uBtknLl1Or77xlg6+Oq/xU+ceZOd3y6uVatxf86q0P+p9Pjf1Wwiyc9Nb//lrE5DtU+axawLIfm799XXIYYcFQohFM2bUSJ13+un6xyOPKVtJsiPXcw5LmgVkSV4yYuQonXXhhVp7/c/UmSyrx4ceeuh8gSwTDF8YfixiCfGPmN0w0QiLwdHN7g78Wh+k6fifH6YP+4lZDW6p6qEfLKW33p6ob1yV14S5BNkYIBcC44Idz4Ugu2D7c0GX1rLNGaoU+6RHr1K5MFUbAbKHHx4wKrieRo/SmSedrH8+/mRY7AoHW0UpS2YH2REjdeZFF2qd9dcPPjf8ZziKv/71rzddRR5Io7ylkrAJZzmCxVI+/ixYMvuSWQgZyC6MgTxz4TXugayGtFb1wHlLaMLESfrGVbm5AtnYX7ZQ+S14qVoIsgu+TxdkiS3bArIF6ZErA8huvMEGAWTBLPzwMNnTvn2CXnrmH8rNCWTHZPHJZjR02DCdfcml+tQ66wafAyuwOPL32Wef8HleJpkzLbHnnfRvoD+LCySeYTcZrgL8tFy333776brrrut3l8yC7MT/38siTpYTVO879xOa8e4U7X9lWROmzfn4GQMr40JEAck1WCxi4eCGG24IkQXOxRp8iAP11SeHNc36itOXzUPCtP/28VsIsh/dEQwW3I7nqm3aNBUfv0LlSpc2/fR6OviIIwIeYn2PXWxRHX/wQRr/6hvh7MAiZww4a6mkt50gJgbZMy+6WGuu95mwIseKK/vJ2R0D45wXkMUtQNo8sujgCuBF1iVAlsBisuQ4Ho694GTQaRYM/tEdjo9uzQLItld17zmfUOdcgCxKb6ONNgrKD/85lg2gyzZSVtVx7fBdfwlQZu2ZNMpG53QEtP7o9uMHVbOFIPtB9ez8lxtAdqdz1TZlmopPNAbZJceM1rEHfV0T3xgXEvQX+gPZwUOH6LsXXKT1N96kvq0WoN1jjz3micl6lw972J0sg1jJm266KWQ8Z6ELkOU3wJh4SiZus22N899tC7aERotB3is9NwrJW01dO4ANxcP3lOO/81J7QLatrap7z15M3e9N1X5XlzVhanMm67qw9RAFy/ZD1yEcf16LQwRs2USAy2fATDbkESZa24DKIYSEerHzphh9Py8tXbD3/Kf80AtBdsGO24IqrT7+AWSnqvjElQmTXe8zIdUhJBQmu/iokQFk3xs3fiAgKw0eMkSnX3CRNtp8i5CUAcADZPfaa695XvkHMIgoIFEITJakDSTRYLIyaUkUgs+XiAO21uG3bZQAYkF13oIsx2c7xWWGU1lrSVAGCrSUw328YuD2/ZQ3rzuiSNrd2lLVPWePUd/kadrv6orG9wOy7NIit+o999wTnuv0h5wcQGwrL65h2yy5CQbKZi24Pi6I495zGU64LatQ6loIsgtDuBbk9JyvsrwwX9nhbLVOnqLSU1cFkN3sM+vr0KOOCnhIdMESo0fpmK8foEnjkt1lMFkWwLzja7yPn0ncBdKgwYN16vk/0CZbblXPXQAw7rbbbvMMskwsEoyw0MWOGrI5wYIcXAyI//73vw/bLg877DBdeOGF8+SWmK8enYebYd2kyGOXXPwCMM8444ywU26gDI/dLeS7JGAfv+dvfvMbffGLXwyD+PDDD4f8p/NykBz1SoPs/ldX9FYTkLUv1u4dBAlhIzk3qQlJR0fuVV5OskIauv7qZiXSmh2rEcOWDzu/SsWSiuUZ6uwZr/enTAjv+zkKYx5Gad5vQbFY8VHKvK5J9FeDhUy2vx76cH6vg+yOZ6t10kyQ3Xz9DfSNww6rH22zxJhROnLffTTtnSQheFOQ/QS5CzJS+6BB+t/zztfGW20VWKx9bkz4RtnI56b5LGqRe9T+Vgeiw3R5j/sAQP+gz3uamzrP6VpAlpwO3vPuazEjjj/++OBbHugLECL5NdsK6QsSSNNfDBpZrsgUNVBWnH4m7gKY7J2nj5S6urXflSW9NaW5uwDhYo+/D8/kM5n/995777Bw+bWvfS0siALIgDG+WbPb2dpLbs1sRvnsMI0atry23nYf7XPgjlp8sTZluls1Zcp7uuuxf+j6n92iyf++X+VMd9j/Pb8vWxOs/mLSxTvWkD+7X2ZRguGgYlTSELW1DdKyy66oxT+xtEaOGq5Jk9/R2xPGa9zr41UoT1Kp1KdqxUcoVZLTjmuuFMqG4YeDMDmEs1wOu5YAaVtvcfuyw8Yqt+W3VX36lyq/8Uj46eO2GcE7A8ECJ+YOirhUCqSDOcUYDtSao98Zd0gKyY64l8gl45lzTcw+V5JcsOE0wHDQaU6Z7S5W/v2XVX78RpXKRW2xwVo66IgjAh6yNjF62FAdse/emjZxUpK0O5+wWB+kOL4c+Ku0OLkLANmODp3wvfO06bbb1kGWhpEBn4k1ry86EcEjpR1n7eDro6He1ghgsXrNWVDNOmBen/1B3WeQJf9o/DLI0paBvugfjmSB7fMify8gy4Ql+uKEE05YMCDb3aP9ryxq3Pv9n4zAQiUvYpjJwobQA0rf//73w0kZtBNfO9uu5wSyuVxGucxQLT5mNe26x0Ha95Bd1NGeU3t1uIYOKuvlCVN15HFn6tn7blRJXQsEZMOe8pEjQ54FWDh1xVqAceNHRpZnO7GU09/z7Vp0zDIhqfcnV1tN1UqHNt3ss3rm2Sc0fvwEPfPY0/rrQ3frnYnjVCoYDJOjdxhDlCT9ZMJgAoGbBQJB5q70pp4EZE9Q9elffGxB1lu4seRI4AI+kGAHwIXEYFHhVmQc+7OabDmTtYvrcXuyhZt8E84syDpDw3wbtfOgw6nTtdOks9tdpFwdZEva8rNr6euHHx7Gk/qNGT5UR+y9t2a8OymcoQrIhvNea5N/XKmSgOwSYVut1NrerhPO/Z622GGH4IsF+QG9L33pS/O94u/962h9MhUBqggcbgI6Bk1jljFQM3ugIPZBXEeCEzKt4/qwacGg0vmnnnpqPe9qf8/2nvqrrroqTE5ev/jFL4K7ACYGyOJ+mC8m21rVH04foUx3j/a9sqxxk5Moj9k0eW0POflkSQEICzvrrLMCs6WNsDEAlWPiYbAk4SYdIkyt8YsEMRnlc4O06KgVNHalrTV2lVU1fPgojR65jHb/wmrq7pumb598vp646xoV5xNk7fNlovKe8EMmGSkM8fmTGBzQheFgMTFWlrVMDpBcUfvvd4h6+zr1wAOPasftd9L+B+yhc875gZ548nHtsPW2mjptin72sx9r2vTJqlQL4X6eRRJvpzhElkkVySREWQHwKGPAg+QxsXwvBNlkHQIfPyCLQnLsvMcTkCRbG2Ggc7KokVGYK+Xw3i5K8heY0AG0yAIKj1c8r8Lh17U1WYNsbrtLlH3/JZUf/5FK5bK22nBtHXjYYQG7kKPFR47QEV/9ima8OzkB2ZpP1pGKb1RqILtkJgmeAWSPO/tsbbnDjnUmSyWYTAtiMYqG849Go1koG2Cdm6w4/YHWf+p3OhhFwV+EAObEBEIwAKK5aROanIzuPsudnXEsKFEWIEHfD9RUSrc/+GQB2TMA2W7tc0VV4ybPnvTY9zE+AAbARNQHTIJ6eUGOCcCGEsaOxTEYe+OcE4hZi3LZjNraOjR86CdUyQ9TbkiHOgYtrlVXX0/fPeVrmjhxhk494yI9/5efqFjtnC8mG2K9hw6tb9VGKfAdW7cZE8aH9rHxhU0vTDYfaZ5vHaT99v2mhg0bpTt+d5vy+XZ975yztNU2G+uyy67WDTfcqGEdg7Xbbnvq17/6tf7xwsMqVxKQRgY4Cpwx89Eo5NuFyfowRWQegCcXSMzGFoJsktuXMcLKZcwASrbZ87LcM8fICYzSakQ4HBVDcnjGGUuTsSHBurfAsoCPWw6ZxqLhWbHCawiyO1yi7KR/19wFZW39uXUCk2UMiflfYsQiOmKvvdT1/tQQgkiqw9hd8KpSINvS1qZjvnumtt5550C1nUsAJks6t/lhmDNXlpPM+HQsLzrAjGJ+yv9PgSvPMft0/dGYCADxpFgADMBAV9wpw8msLTzHHntsWGBCwCiLf/OaPMcge+cZI5QdAMja9EVYS8WiXnjhn2Hcs7na8eiZTGBmu+66azh7qfk2aES2TblsVYMHDdXYpVZRS35xtXaMVFvH0lp+1dV1yik76u9PPKdzzv+hXnnsVpWqnSrPh0+WcYHxAHQwHvcnbirYJWai5ZBTG1hU5EX7Ro1eUkcccaLuuedevfvem8pmW7XYmKW14efW06OPPqy33xmvarGgjTbcRuRevvmWK9XbOy3cT9YoQJXIGO9epEyAgXnEhOYzVg/b1LEQ60ptobsg9B+JtHHj4H468MADw2I4zN/YwByxpdDoTDnGFaKDewsrk52qEDmsMtYXKI/IJogDyg/ZIFS0OZPNKNuSV277S5Sb9C+Vgk+2rK03WkffOOLIMCcpZ8zgwTpqr73UO6MzuAlI2h3Aura08PJsINvaqmNOOV2b7LyDCpmqejo7pVIlbEZA88+zyZrJ1E+fRPBgE/bzspLOCj303QHv/fld/pOA2uxZ1px2FQA6JBZGUEjo7HOi+qurJ73NTj6jhTlRgAmLWU4oVXOTfM5PIGl3LlPVLWcsppGapAN/mNcr7zVnsgFkJS0ydJhWXWXVIExTp03VxMmT1NLaGhg3kwLTm4WwOSnGjDLqyA3W6FGraMPN9tA6G2yi3OCyWjpyWmL4otpo4yX10588qp/cdJn+9cIdypRIsBF2f8/TC4uA0w5QcEwgJ3+mL/HxOas+ShHmCavxgtXYZZbT1w84XhPefl0zOjs16b1pWnTMaI1/+00tsfhYjX9ropZZblGNHrWoNvjsBtp7nz3V04mJWA3rDWuuuWaYI4A7lgATHNmw0mXuMK5EnQAePs4pO2wZ5bb4X1WfuVnlN3z8zPwv/s1TB35INzF3AFcUFe4xFDxgiUIiQRV+bkDWFl0jq5q+ZvMMfc/4s2C84YYbJklcxowJ9/M9DBnZtYtyVvlNNstkWPrKtijTOkza4VwNnfCcpj99o1oKGW2w6eo67NAjw3yEKC46fIi+te/e6ps0XTlCLUPS7pkbG19MuwvyLS06+qRTtfWXvqDOckF9Xd3KVTMhTtZZxudlHGgQQgcI4RPxSp/LYmIAKD4S4r+B0XrLKazOGxDwoeIPYgEEljfQF/2D8rG7gM8IBX2GFUEUg4/SGGiZvm5eQTafyWrwoMEBPIqlot4c/5ay+XwwtdhWC8CayTdVRMpoUH6wlh27tg477kx9Za/NlMn3skqkfKmi7uIknfv9R3Trr6/T+Df/Mt8ga7Md0MNkxB1An3JKLkyGLduEE2K6M5E5RBGmSX8vu9yKOunE81UoJsfrTH43ow02XE1/vvc5rb7W0nr+hae17LKLqaWlXcssu7S+8MVdNGPaxLCizNjBlpl4ACg+YSY0jJrnAby4xTCDARF8xV7gXQiyCnHykC36kAgkwIv+Yz7RZxxRDwBz+CX40ewgRdYOnEidft5ll11CX1MOlgvb+NlYxQncjDkyPKuF2D/IfnbzNXX4oUcGQkg9xwwdrGP2/ZrKU7tFpHspU01AtqYn/1EuJQtf9snm8i06/Nv/q+12303dlZKKPb2qlsohfAdmMK/gR4O23XbbIHQwPAfr21SDdiOYCCla5r+ByTJ50ZSOk6VNAC+TFvZJfw3UxOc+fKD4eM1w7APFl4gbYp6tCGWVz1T189NGa3Ruqva/OKvXmix81U3YGpsNiZMz7BPEp5EL/lLLgH2Zc2ayWQ3KdegTi62ktTbcUZ9aZ321DB2sttYRWmOlpbTWOm0656w79Ztbb9DECQ/ON8gymTApmViYjigE2Cu+YwCXCYosk39hq622ChPaO+uWXGppfXWvI/Xw3/+mlnxW3zz4MOWzI7Ts8qM0dUqnXnj+37ruxku1/HIraeutN9cxxx6qPtwFNZAFDGBejBsTnRdj5vzJyAUmMS4L6uF+y9WYbOWpn6o8zvlkP15MFtknemDLLbcMZ6yxKcluMhQUoGrXAQqe/ku/IDosqENyULJYk7gKWHCEveIbx6pg3GHNJnvNQDaTb1WmZaiqO56vjtceV+9zP1OmWNWmW62jrx94SJinyNuIthadeOABKk/rCqkOS9mMMpVKkAtez1Rq+WRjkD30uG9rhz13Vw+7cLp7VS2WtO+++9ZBNgbIdENtQjdiNrDh2267LSw6oN3tGoDBMgFY7cUXSYjQ3Pgz55bZLajrm2XQZ7BtmgzkWWat9Cv3xf5XPlOeAW0g5c02JoBstqqbTx2tRVumaf+LM3p1UuPogjTI8rmjrUN9xUIIP2EFnvqiFBm//pQuMbod+VYNGbyo2kcsrbbBS6htyGgtMmx5HXbgF7XpNiP0nZNv1e/v+LEmv/vIfIMsdWNSsX5A/RzFwuIcAIebADMS4IPJYjl5kg0bPkr/e8LZevChB/X662/osxtsoncnvqeVV11WU9/v1PjxE/XKa89rqy230bi33tB9996hQqEzTCYAHZ88vr85EQQffR6vkOeGLavcFieo/NRPVfmYgizjhsWEUkRJApC4CbBMvAkEWSO3yR/+8Ic59vHWW28dxoMFL6xMyiZigXEm0REYhFwwVvh7m4FsNt8mtQxRdafz1f7KY+p74WZlClVttf162nefbwTZZx4s0tqqUw7YX+rsUa6i4C6olmeC7BOVYsJkl6pFF8BkD/7WMdp176+pq1xUX1evKqVi8A96tY/Cm7Eq+yfTE52Oo8GwWDTJOeecE0xhXo4rZdstE4SyMfU+6i/H9rkv7Ful3lY2A2HkztlAXOz999+nV19+JfG/VioJ4+fIlq4udTcNk5pzT2XxyWar+tnJI7X4oE7tf1FVL787e5xszJ2yAGkup9GjRmunHXfSM88+q/979WVlstmwRRo2wVjiwjDjblSLTCanQfk2jRwxVpX2MRrUNkiLDB2pRYYvpxOO+6qWW2O4TjzpFt13zy81ffJTqparKs3HqQD2g8KEsCYYI6wD5A+fP+yFCUd4FawTdoT80c9t7YP0+Z330qc/va5+ecttKhdbpNw0Ffva1FuYotY2aZmlVtV222+ta6+5Ri+//JwqFVank9wSdoXF88RygIwwsYl8gKnFE9sgW3nqJyqPe0TVYDYksbcflxf9gpIiRAsF6TkFyQAIMcuxRrAC+L3Ry7vzGGvGc7PNNgv34ieHJQO8yIcPamRhjPGZNWpnprsAJpttHabKjuep/dWHVXjul8qVqtpyx89p370PDHXkmYu05HTqgQco29UXmGyZXV2VapLsqCo9WupLQHbZbLIWhk92728cpL0PP1RTOnvV211UqdinbxxyUBDKgb4sXPxFoPCHIOSY0JjZ+BhxUvNi5RUNw4RlUiCMxM4uqFdaIbhuc2Lk8/Js+2XT9/o5McufZUUzkwksC61YLvZp/XXXVV4ZvTv+7aCxQ0zna6/q+ZdeCuOWq4c5z/ok4Jj/cNvzn1+8y2UruvH4YRo7ok8HXlzWy+/MOonLYY/RTJilLazSw/wYH0cQmG2zeks4ErG0zU6r5fns9hrSMlxLL7mm1tt0O62w/Apq0xC15Ido6+0/qZ5MWSefdrGeePBWdU97VUU2qMxL59fu8RjgwsFigg0xybzTiknBggrtQUk4XWOInsiyU2uk9vnaQVpyiWX10COP6MWXXgwTMblvHa2/zgZ64IF79cd7fqfOrvdVhrHUlCoTmKQ6LLYxV7wlOexvX2KJ4FbCTE0n1MkOWz7s+Mo+caNKb/1d5Y8hyCL79B9yxXtIlhd66TcvZvF9f5uVAGQWGBkzAJXrWfPhhdsBlwGhds3DDpOFL0A21z5cpR3PUfur96n09G/Uku3TJtvsrP33+WqdSA2uFvW9ww9SprMvyScb4mRzylST5E4P9NWYrEE2l89rrwMO0P5HH6EpXX3q6y6pXOzVwYcdHLTMQF9pQMFMQpARPodisIuI74488sh6TKhBFraxoF4fdZA1oNFH74x/S0st8Qlly1VNm/R+GKSunm4NGzFC9//tb/MHsscO09hRfTrgorJemTgrlFVUFf8CPBNeN3iQttt++xCT6KgH6sI/6gv7Y3EP68RxoI3GK5tp0SLto7XuOlvo22ecqjXWWFwtmawy1Tbl8lk98OizOvucH+jfz/1FPZ3vqFjNan5g1iDrhUT8cwCct9YCuEw0Fl4dGmQLhL/E8y4yfLQ22XgLrbzKpzR2maUDKZg6dZr++c8X9a8XntWzzz6lGV1TVCgkBzEmyiRxowAUXlhjMYy+wz8MY2Y9AuCdfcfXQpA1C0WeYJz4Ou3Xpu8AXG/H95pFM3xgLBgHn1ZLZIJDKul/mHDzo7Siha9ci/IdI1Ta8ew6yOYzfdps25213z5frY/7oHKvLjj6YOW6izUmC8jmhQVZKVf0p+4UkwVkd997b+131OHqKlZV6K2ot7tThx99WADC/nxwdfaE/y4hyeGFoMIsOPOeCUonnnLKKYG5nnbaafV93Swe0LlmzfO62LOgAPo/WU4QtHJZefY3V6phpbKtpSX4Dl9+9VW99e7EALKZqjfsDax2FIehctPRQ7T0on3a/8KKXk6BbGBjteAV/K5rrbtO2GeNXwvXDgoAhsGY4iMjWQy+LTap3H777Q03SuD3z2ZyGtq6iFZY4VPa84BvaIXV1pUyg9TdVdDrr07Qk48/qKcf/YWmTXo5uENKmVYp0ziEayCWR9qaMPj5L/LUfFNHwlgJYOvoaFfHoOHCT0vHhJObZ3Sp2DdVRfzT1arK5VLdVRCPhAmG+4tnAuieD2mZXshkEyUVv+KsdLFPdiASHxO82H0ZM+DmsjQTZLP5VuUHjVRxh7PU9sqfVHrmt8pUCtpqhwRkAXvGuK1vui4//lDle8phwatMCFclp2xtnv5+xmwgm9OXvvpVHXjM0eopZdTbXVBP9wwdcfQRcwWy1u7uFBrFhMS8hEnwGROAzkTTI/isCB500EEhTMOC+HEBWQ96ay6JaW3N5qVSOazmt7W2qqevT0XrrHkB2UxVNx41RMt8ojHIzkylXRX+2B132UW33/k7ZTNZ7bzzzjrmmGM0bPhwFfr6AnPliHiYBavB+MnwbzV6oWfbs63K5jqkjiFqyYxRtS+nto6MCn0FFYtdKhXHK1PtIRxbxQxAvuBA1v3qxUjkzYnj0/UNSiGbqUW+VJRraVU1k1XQeeT0zeZUKbB9OOmtSiVxMTR68Ry7KOrxsDUgmQ1khy+v3BYfb3dBbIHYx2+wdP/NDcGjPEf7xP3tMvoHWTbftCg/eJSK25+p9lf+pOIzv1W2WtBWO+2i/fb+Sv1khNbuqbrqhEPVWqgGkA1xspXEXcDrN1N6az7ZfKaaVCqrL+y1l75x7P+qt8yZ553qnD5Fxxx/XGA1cwt6sf8T9sqJCPjJvPXQPj4c3zA2J+/4b4guGIhWHeg1Nsmz+AbtG60lmfBeantMKymfbHJ985Af4mQJ2rvhsA4tP7aYuAtSPtlZoIJwu8/vpN/fc3dgX20tbSFBzRd22VVdnZ3BvYNvkRfWCeYcC2GNXi0tea2z9jp6l7jQalUzpkzToLY29fR2q6+3N8Td9haLYS0g8cHVs3nPVtxAJllsPc0OokmOgWYvQHbmz8mCY923HSUZd5j5rNc3LjWuc7P6ZwHZzQHZH6k0/rGPpU/WvYclARaQxwATH+WNUpyT3z/d84yxF6WRTyxnu4f6Ow07kY5cGPs2lOvwsSpvebI6XrlHpefuUE5Fbf35L+irX9kzMFms7pZpk3TzqceH+kJK4hdjfut7PYlYLQ/IopnzgOz/6KBjT1R3KatCb1cA2mOOOzYwmHkFWT8YfwsLW/z1PmUWImCx7MhhYezjBrCzmEkkG4kAM87m4+vKDUA2vmc2oQO2M1Vdf1iHVhxb1P4Xl/Xq242XlwIIZTLaevvt9OjTTwVfJJ/JpXDJhRfp6aeeCklxvDGCVIfsYHKyjfSzUaxHHXVUCAJnh9/TTzyppZdcKozxs/94VosutpgKlWRhlGB0YoIHGls8UAX2UbmuaUTO8BVqIHvDQpDN54Ovn4Vg/OkoXhQ4ERlzgwswWXyxbEZAnljsQkYpZ045QGKQbc9I5UWWVmWLk9TeAGQZT9wFrVPf1a9OO3YmNkZ8B5C9eWIhAdmVsFHxRuVy2v7LX9IhJ5yq7lJGxUKvOmdM0QknnRhWYy0oc8Mq0uzBCVVsBjARnfHLE2xuwfyjMpHmtx5sy/ugQPa6Qzu00tJFHXhJVS9PaL51FQt47NhltPpaa+uue/+kbGuLcq15HbDPfnr2may9ARIAACAASURBVGfCxggElXH9/Oc/H8DRgpuWCxYySMR+zTXXhLCpJx9/XF/8/K5hpR3LiPjbhx59RDvutFMoZ/a4xfnt0Y/O/XNistnNYLI3qDL+MRVZRKvOT4zFR6fNc1sTsAAWiyuRkDiAEVZKvoG5zWcNzuDq4gXLZMGLsL4489rshGQmkyWzSnnEMipveaJaX/qjKi/cqWy1Tzvutof+Z88vh3KQb018U388/zt1JRDSJNY2IzBHbppQ88mukk08CJhvW31xFx1+8hnqLmdV6OtW14ypOvGUk4MWsC+jP5CNnc+NOjqOrTQI9+8vmdsh+++7/gMB2WDCVHXtoe1aeZlSANn/Gz9nkG3JteizG2yo18aP14TJ76qnVNCgtvawIMc4IURsYcS68fZaejsdmsYEIf6XyBQ2B/zfv/6tZcaO1Tprr62XX35FHUMGa/zbb2vRxRYNVgzxjB+3V2b48spuerxyT9yg8oTHVMrkkr3zH8OXsQA2i7XkaJbZcv/OoW+MI44woQxcBsiiw8Ka+WRjJgvIVkYuq9KWJ6nl339Q9Z93Klvp0867/4/23GO3UCYL+qW339RdF56tXnbHNnDb3fzW9ITJfiqTCZvACKvZ/PM76dAzz1ZfKadib7emd07VKaecGvylXqGbH5B1A9PgGjPe/sr//1X++gPZoCVTZ2rjk23uacTaJw9XXlcePESrLd+lgy6u6l8TGiftDks6GSmvnIYNGaoVV11VU3s69d7UKeqcPiPkHBgxapTGjB4dhgDFy7g1Wqj0eDpxdZgwKPIMBycm4S0ZTg6oJmFhZsfzmtLxv1UmMousqPxmR6v6+E9VGf93sQnz4wyy3obMeIIDloc5+dMbjb3NeSv/WE6bgWziUU1WOVoJNRy5jApbnBpANvPPOwKT/fyX99CXd/9yYK6A7KRXX9b13zlVfQXSXiY1qXndhEHyZKG2rXbt5ASYsPC1ybbbav/vn6tqsUXl7i693zVNZ5x6RjATmzFZrw7GANpfp/ynXQL9sesPf5JWwy6vRN0lr3AgW1QxfimnEJUA6GYgG1RoVuqoDtY5+47W+p+aokO+X9A/JzbPwuUgltZsLkQULLf88kFrk6VqUnenJs2Ypp6uLk2Y8HYQrP7iFl39tFKNv2+kVJvFNw9knBrJllecmynwtHw0X4EeSA0Gfk1m1MoavMn+6n7id6q+9WiNDX28chcMvLfm7crYcp5jCbWFZ+ZAOdumlmGLK7vFKar+6y5l/+9O5Sq9+vyXd9OuX9ojYCEuibdeekkXnHKyikWsw9nH7S0fpPjpPNEqSULtz265hfa78LxwjkKxq0vT+zp15nfODAtVC0F23gZ5oHdly+VZQbaWqMX3B5BNFRaOpmrygHBeUYZjL1q09w7DtOmaw3TW9RM14d3uOVYpq4zIwsXzhg4dEoL5y5msOqtl9ZRK6q0dsEh+zYGC7ED7wNd9bEB20Gi1r/Q5FV5/Wi1T3gyhejXuM7ddtvD6BdADWSwr+E6+VZXWoWodtaJyM8Yr0zVRxaq065f31O677RqsN6y0cf/3ki469VQVWKdokAu5flrtZ3Kq5rJZsRlh7Y030qHXXKaeaUWVu7s1o9Ct737nu7MkOO7PnB8Ia+yvDPor9q/Mb//FZfXHsuf3WfN6f47D+GIm2wBAG4Fss+cl4JtVOTNELbmiFqmUNC3TpnK5s2kVg0kvUrukKXOL+vJZFWv5Mtmzbyf/QMaSB8Yhff3d0+j3/sbtw7CO4o6clzork1MlN0y5SrcGFbvVnUuync3tq5mlMJBy0v3a39h4LBvN0fje/sarTh4atHeg9w6kfXOFI+QkYN2BvAbZVg1WKcmmlm9RbyWrPfb6inb70s5hMY2FuldfeF4XnXZaSBQUryu5XnWQ3SiXrZL5HpBdfaMNdei1l6t7aiGAbFe5T9899Yxw+qppd3+DMBCQHUjneNI0ywswkDLS1yyous3Ls/u7p7VUUo7kErVXzdqf5bY0yAKKc/LJApblbF49uRYNKbaqkutRqdwsC1fybDPZWQAkm28IsvFE6699npz9yc9Ayml0zX8aZOe1nvF9KNVytp3UTWolh3O+IwS9zyn2eUE8d2EZs/dAsrG8otYqFqVCpEc1y8aSVmWqObWprL1230077L5b8MmG3an/+IcuOeP0pLCasohdTXWQ3aQtVwXIcDp/8nMb6ptX/VB9M8oqdXWpp1LQWaefVc8qP9BJFftB5gSScwLuudJATaSGMngGHYIT3btxApjU9pwTBM0EjXO5GhD4G2fccphZzBwaad247rGy4Fr3hxd7QvnKKFsshq21oc61PAJpAK0dMKx8DkeBVKldz4IScFsql8KiEruRUJrBp5urqjfTqlyBK3pVrCU2CdrXwhGemfQJu5k8ycM7NDvf54PJE66L+yrNouaULMfD5HGJ/flxn8fX1ZVObbeAn+dxSYf+8X0zn6oXVlyGn++0ktxHebGcuHwfW+K2NwL1WJ4pizHmGY7zTMt7iP3I5GtbpksqM07hdIhE4YXdZplkJ1ozduff+NtoazFtoc4uy9c4QY77JHYHpslI/DnuW/u6GzHpOdU3HmvqQTn0r9ucns5eAPN25Xge+R5HI6THOF03j3UsV+EaFh1ZmxLb23Nha3kx16bBg4cpgyuv0KM9dvuC1vncRvX0AP96+mldcdZZYd6FuUoCroiZj6vWZuzmg/JhhuVzea2y/gY66IpLlSnm1DttunqqBX3vzO/pvvvuG3DugriD4sHxgKQ70MI6UKY8EC0cCxsDg1+R3SQcE022HxIFE+cG+LpeThzhe12v9AS0gMTClhbKdExxLBQGdyeMNliQKg2ATCY1oVKYILOG8xDLHBREDXBmgh1JSpKD50qlsnD/UO8EJEmbSIlJ+JV3plRJpwgGk2mKUC8AppYJizPng/DW7gkxfphQlXIQpLQgW2lZKcWTKJ2Qw30VwLsGIp5g6aBz91V8reWEOjjiJX5eoihmJm+xvMSAno7tjZ/jQ/J4TuxzDpnSamAVf2+C4t94ttvlRCcsHrpvYjCLJ7q/NyjwN47ciL9Pz5UYSD0Wrof7KVZcfpbvi+cU3/EvkaUk3M/9k57bJidpoJ6TxehnezzCbinLa83sjhUBz7QMxfM1YFpNhtxWlzMnjKCMOIohDbbU3XLIkUvME/chG6ecpxZ3wT8efVRXn322CsViQ4vydR8/s82QBGQ5IG6FT6+vAy+/WC3VDnVPmQLv0flnnx+SHc+tOUZlPWBhd0QtY3yM9Agm/+hEC+6C2PXjzD48n04hIfCee+4pkvr6SBBv2fNguV4e4DTYxgPnyR0z1lhzxyBLOWkFw2cLsEGWwayUygHMeB+EuwaqsUDxPu4jT8bwnBrrCacY1MoIGjqE6OVnyUAECw7lcl05YUqZbCYB2hqFDnWqfY6ZUNw+90FasRg40yAbA2N/CtPXWklZXriP8inbStB5CWyZxAyP651o3RMzfrbHiOf4kDyezWSLFYr7YE4LfgYel2/GaLCyLKRlhN9dvgHZ7Y/nnll2DHBWCAY3943bZdBgDrqNZn6xvJvJu47xnDCwx/1mxdIfyLqcuO9jxZYGPV/fqFwrO66pz50aOBtz3JeN5CvGn2byh6yYYcd9YMUTNiJImvb22zr98MOTrb81azAusw6yOw3LBk6Lc3fJtdbTodddo2JXRaWw8NWlKy+9MuzIGUjlDAZuLINKdi2YI7kLOIgv1tBcjwAQ1I7fl9hLjpxuno4sYVFmKzHIxWyHa3zmFudkcVIlHUPiZoKSnVA7NsPcsW5DzHzS2jeewGnAsTD6r088MPDHE4Z2WjtzlhantVr4wgJIjYUGYA2gmTjYcRc4n2koL1g7SeIST2ZfCzsOjLaWqpBIkmRykL00oxwxgSHRcOI+COy1ljQhqQPnFpE8Jklz6OPO3SdYCISzpJmfhc2TOVYOaVbmPnEZsYsmPRHSY2FgidlrbB43mkgGL3YbGkgNqsgNqQrTctaIgc6pbAOEXQZzUihx3eO+iBV3fH/cB7HcxxZcfH2sIC2XsQnOtX6Wwdv96r9+ZqN21GW2lmx+pgzOenV67AyGVgbN+sh96XELVlrNhZJm9S7DIOzPPAO54F7LmesZg3qsSN0nMZP379zT+/77OuWb3wyPaNQ/dZD9wghAluNF8vrE6uvq8BuuV6lHKnd1aVqhW1deekUA2YEyTLMOGsPuDbI4kVEfYSapcQwysVnBe44E4YA7h4w16nQLfwx0aQXAs0nee8ghh4RsUTyTZwOuZs3xs3mOTYJYuAwMMZibmbjjPaFjUI61fhpkzRYom/rUj5mplsNeH9go9xMiVa8LcJhNMrmHga+Z9kFIYaROL0ncLOcM1UzdZPRnro7ZRWAmzXXBVVC2D7CsIi6BXBKha6Ge9PZEdc6YEXZloQRjRUk2ek6wRYmxLbKRMo4BKmYGsWnviU5/2v8ZMzsLcgwIfp9W3I0E3t+hJEgawlZNlDq70QBWxgLQJbcGssP+dxIXmQE3m8yNlIBJRpqJzglA03VOy+ecQLYZGMcAGQNt/KxYbj3mcR83Atm0lefnx2PfDPD9jFg5DgRk04QqnqeNxttM1HWzjLhexqmYaMUuKPvm476IlQT390yerO8cemiYq/XdCNFA1UF2jzEtybbaXE5LrbKqvnH1L9XHQYpd0zW1p6hrrrwy5A9tBrIkyWWSkYkcQWUwEVqEk5Mov/nNbwb20+hYayodmysAMYcpXnvttfVdZma1dIDNoEaC7e9oPAkmSMnH/mXYq7fpuQ0W/hgMPTEMZK6br/Uk9+DEGi0GfA9qDBBmc/x1G+IJB0iGugW3TeIPDWw7pOAjbiphGmYt4QsvXNXYLcwWhhtv77NgJfldyYyQMGF2ggHOoczgrU8Ale8q1Uo4QQO/LnUglzApDce9+WZIcQgoWYCpK0zW/m0SAHFoZlASJXKuJiZdrKwsqDEw2MS3+R/3te+NJ3sMqrHJGDMK97/L5C91Jyk8Z8rRFv7ZzWA5pC38o54cX7P99tuHv7HMxAooDTheYE0DreVzlnFPCXL8jGZsnnrFrg8ThJmykchMDCaxeyPuR/cXz7WllQbzuE/jMuPr4rGMwdDX8J3HweMSj2HsOojBz/fHMhTX1XPUbY8BM37vPoqfHeOFf3ffeL0krovLMzGgTj2T3tMZhx1asyoTolK1r03SK1WCwSR97ROtwV0QQHaFFXTAFbepRwUVu6dpandFP77xhnCMbjOQ5ZBE9p7DDHx0DBWCDfz6178OQgx4NtI2cUPd6XQEKfS+9a1vBTeCDxJkMpNohEW4Rprb3zFB/ud//ickJ6FOBn4zznTnWoissdzO2ERpJniNtHXczpkgV/N5RgnN05MtgJxN+mjRxQPt+vE5fX6YBTsGfq63iRTfG/uC/cyYiVjgUZokWieJOgyWkwV8FI3ZPH2Eu4OFRRigEwBxKiyLBPFz3S88M20N8EyPc9ynvI/vSwOEJwd/40UaTzqDDW4O6o+lhIySbhMZiw+uNCiGA/IWWSQQBb5DnjjnDldXIyssXkvg9xgcY39urDiazYU0E4xlxP3C8+jz+IDNNKC4LX6O+9uKOiY3MXik5TyuZwyErmeaBTealx4jM0NkiDzSzE3LXwzGllv+xovDsUIw4+R+kyI/O41TcZ9SRkx4GFvWaGL3EGW73ZafuB+s4Liud9IkffewQ4Kbz5sRWKuu1vLJvhwibiUdsERL2PwFc1ls+RV14FW/UVelR8Xu6ZrWXdHPb/6pbrrpptlA1pXffffdQ55YhNIgS0W++93vBhYAk4wHNx7INMh6sjApOJnyqquuqnc0gvXFL35Rv/rVrxqapBYCIgguu+yy0HkMqH2waU3vQfNETgNOvIDia2NzImZpcZvicmKQTQsbn+NFkWba2M8xG7AQpCeEAdV9bYDzRPWEMMOMGbX7idRysFYmAc9hImBZYAn40EGXnx5TLBoybKEM6XPYn90SroMndPpe9oGT4o4FSt77oM24LTHgpFktbUWRG1yQORLEsx2c9lB36kY2JtrG7/EEiieoQYwJSEYo+ov7fYxNzIasAA2s7nPayTlom2++eWiLFU4MbmnATgOXQcZy7WeYEcZgEiuttFzHch/Lb6zMLOvNQNZ95fEw445ZfAywfh/LP31OsiDyEYMVVtjISt0NVhtH5I66xouZPMshXHb7xeTAbrc00PuzwdUWMWMCpvAM3JqkXeUv4xzPpRh003O4d9J7OvPww1SKtsTDZB3FVQfZg5dqqVJQLp/TIkstq2/ecJfe750WmOy0rrJu/fWvdP31188WXWAh4Twd/HKYYPi0eFFRwNDHfzPQFop4cBtpPq6zmXrGGWcEk87XYY6Se9aCl76fCYqbADBmUCkrNpXiBTXu5TMDbsCzgDYStkYsKm4LA2a23EibpsHOfWIQteDG4OiJl26nzfVYQTSqnzV3zA6syLiecmB0CD7WCL5KfNfuN8aTzzFbSE+m+DP18TlN7kOPVdw+t9GT0GDF+K222mrBYuF8Lj83LTtp1uKx5DrAldOPmaikywMgPSlRFs6HG4+x+y5NAJjUtMdM2/VO92usNHiPLMDqqQ8MmINDP/nJT85GDgzYNkHj8j32MTA3ks/0PbHsue+9+Ja2vPzctHzFcpdms+k+cp1iQI0VA+OAXJF7GAuCMYlTDjbCANdzTr/F9YoVSbp+jSxGymd8uA/ZQJmCWQAtssdvVkhx/8ZywvvOie/o/GO+Vc9dEPotnF6ShOe8VCklTPboZdvDwhcgO2TJZXTgtX/QlL5OlXqmqruQ0S2//EXwkcaa1w+mshzny4IHOWfRVHwHC/jd734X/poB+f6YiaUH3cBDw2Egp59+ekjm7EHjrxmLJ6YHGU0Gi73llltC5/FcnxHkSWCWGbsQmEjcm179t6nnwYyfF5tffr5BxAtdsZaNTZaYsQJwnMKJIJr1pe8zGNo0Mkj6qGSiN2Ll0cg8suDFE5c24BIgwxoKkuOs8VnCLNxfVlBpAI9Zl+tLf3G9GUV6oqSViOtkM5L7EG4WnGAULJbSthjQ/CyvLrt+NtORGSYzi3PIDf0aK9p4YrqNrofLjp9Bv5o9xX3ocszM0+DH9ygM/qHEYU1YdZARK8j4npjhp8HfQOzr0+wx/bvLj9tjFud70/3g39NyEiuPWDHG18VzKw2KjCekiDHB9YcVgYx5DsfzPwb2uJx0XZsphDQ+uY6xFdWo3tQBawNliuwRBbXpppuGSx1xZPlPg+z08eN1/nHHhPj2ej2ToPIEZKu1TBQnLz8oAdlsTu1LLqn9fnSvJnTPkHqmqK8g/epXtwSQTbMzD/qpp54aFjtgu2TB90S79dZb68f5cq0nhKMDDB5pzRMzWTLxY+JZ0M1sHCEQh3JQLoJ83nnnBfbFQHqCmf5bo5utcUhgepKlgT/+3QOcNhmtHGBJaGv/HvdZGmjR5kRtAAQAG0rBQOqog3rkQS0qwrHG+JAoGyBhcREz20Cbnhix8MVmHnX94x//GFgsABvHDcfCGJuKHkcrGeoX+x1jczQWSAOl+yPux5ip8T2WEe2DyRLbDFDFCi6ePJY1/mK5wGCZ1IBtrJSYRJRBP1tmPGZxn1g2rdTTsplWqAYeK+8YcCgDgGXy4kLh7z777BMYk8uJwTWtHNNg6z6MFV48to0Yp/utkbzynfuvUTvT37n8eH6kwdn3WD7w5T/66KPBp49Cp/9jkpEGU8tarMQ9TjHIx8SH941caO6bOISuUR9b/iCELODj5mLBnBNBjDdpefA9U998Uxcce2ySAdhx6VHHvegdX99deVDtZISsWscsqq9ee4/eKxUDk+3pq+j3d9yhyy+/fDaQ5cFoaBaotttuO/3kJz/RT3/602CuAYpnn312CP53VEHMZN25jcxqGgbIcPDixRdfHO5HwxxxxBHhqJLf//73AczjcDDqwuThuBMW4mI/rMGdjgFIGBAWc1AM6c5LA0Na0GMAS19rsAGw7GfyxEgPLgrgr3/9a0h8jfkEo7XbwluArUhi5mKA4DtMHCYvwgvjD9myvMEgSliRBllPLiyPu+++OzwfsDYbjFka9Xff8t51ikHWkSS+n2vMANMKK80qPUnjRUbeA7SY2fg0N9xww6bbSs2C6W8y3//lL38JR5b4PCfkEF+sgY3xRz69aBQvHnkRz3XmbzxultkYJNIg68+xImDMVlhhhfDM3XbbLfieY7lIWwmNwM2gHDNRf9cIIC3XrmtsVcTA5nEcCMi6bXGfNANZKw8WqYnmsJXk763YqEv8PlZysSJKzx8+e+w8b9JtoG3pCJdmSjOQzNrGJVycuKw4Mol+Q4YaES++m/zaa7ro299ONiJEc87PqYPs+au1hqykhEvmR4zQvjf+VW/2FlTs7VRnV0kP/OV+nX/++bO5C2gcmwzWWGONoKUBCo4VYeJSadwIsEoDQwyyscaLB8+TmElzww03hMUvOgvTEeGEkfAcGAuTyoHFdmZ/5zvf0VZbbRXA1INg4DHb4Bn8vuaaa4ZqAGqxyeX3zRhtPJFik8wDgg8ZzW3B8HPjicXzr7vuumA+YarDwgAClBbl8NkLA2YjtB0BACQ8OZi8PIcNF8R0ejU2ZjWuRyzQPJcJwMIQB9a5PF/ryWmQdfJtR4l4/MzW4kUhxs6Ai7kYA4MnlFmzhduuGl/LmOCCYvGIk4692cEyZGDyJMfaIcwQpUXb/D0AS92tRGDIlGWgdUSC2xP7UnmGXV38Tv/7+XH/Wmn5O++qikHQSoN+ggjwXJeVNpljt1U8dq5j/GyPaTwejUA6Blb/brlyGbEydt0b3Ud9fa37messQyYijMmdd95Z9/XHG4DitsSRMrBJy86c2oscmmX6nvh63sfzx27LuG9iMuFFReqO3OE/32mnnYIVZYzxvHefIFfjX3xRV5922mzRPp7rdZC9cPVcWPgKYVyDh+qr192nt8oIWLdmdJX0yN8e0LnnntuQyVrzmK7TQQim8wUcfPDB4Syo2IkcU/uYeXGvARDtd8kllwRXAd/T2FgI3Mkx62Dy4F7Ap8LvBgQLkSeUgZyO9OSJV4fTPi0LD8+3v9VbRuN2M2j8jrsAkI0npN+7vQARERBMfnyy9BnMlIlMqBH5FSiHf54MOOT5nY0a+Cq5DoFg4m6zzTbaZJNN6po7nojxpDKrB9jZKo0/1s9IT1QLv5UHbWh0oB3PR4hjBekJQJtcjgHWFgXfU7YZRDzZaDMKhfsPOOCA4D4ws4wVm/sTFwEWDu3ywhYkAN8ufYwfkOea2aIIbbrGE4+6YB24nxxfzTWYkmbpnkT8jb/jfvojDd7IJu2hvEMPPTS4QmIgM5jaauCz65C2mNJjG8+LORGDNPimmXojtphm2WnQN8g2UgYQLmQMXyxKLV2+QSteBINkxOZ97H6ywucv/Yi88DtWrrEj7hsrSMaca2JfcGyRco/nP+8ZG7AB1yNjZhdGuv9QpuNeeEHXnnFG3cccX8P41UH2yjUzCcjiVugYoi9eeY/eyQ9WobdTXT3lALJnnXVWQ59srMncafFAI+QnnXSS8H0avOjE2C+WCGpBaqlqavcMvfTS67roB5drytvjZomRjE0gMyB3Kp8NsjBongUgxIIUM1t+xyTg5eBzA4jvYfAt9AY66u0zg8z2aI+FgYkNk2Kl3gzHkylmYUxw3CmwckKkHGLEBMX8x8cKEGDK+9mcq4WLBOGl7izu4D+i3exq88422mY2kGbofKYf8MPef//9YcdTHJpFXb0QaJObNtuF0QhkAX760P3LffQJ9UJgAXH3lSca5dC/tM0xqbQtZk58jxKByS633HJ1WXB/uH9pL6yc9sRx1Twf+XM4F8+mHbghGKM0yFIubaU9ltX4AD9YMW2MF00Zdz7HuQG434uH8VxgwjK+LKrwz0rH8mEQSbPTGIB9bQxqMbDwvJhRNnMvxPPHCtF9H4Nho+9iEsK1BqxYSdOPWBUoPuSZMXB7/dfWJ2Pic7wcPhWz7HiOm9RRZ0cyWQE7CY8VoN2O1AXwRi4bRTXEFgh1wyrHKuQwR/4ZZNOsnnny+rPP6kdnnqlyic3oSfY8v3AhPO+FrxvXyYWk3QHsOgZp24vv0qQho1XqnaHenqIe/tuDIpQq7T9NI7u1nv/SSDqQShOcjg/Uk9/73y0ELcUWVaol/fnh+/TzH/9CUydOU19bMf2IWT57IOgkyuFZp512WvDbmnWlWbN9gvy+yiqrhPKYjDBlDxIDTZmO1fMWTweAO7YuHnAG0n5IJjAmuFlObJa4AQw4flTqQ0QGz7Zp7Bhhwl7sz6Z9ANbhhx8eFqtgsYAzq9X8xvHcgKz9UDzHK6PuY/9G23G13HPPPcFfZtDwJPdim2MUab+TcqRP+2QMYAnxTjyv6AO8CLfdB55c3GOwok70p805CzJ1hjnC6AnHA2xjhWmT1eNJn8Bm3R7awvjQZyg++oprmZDhbKZJk+oLjTE4cK1D8XiGFQbXIMexYjXBsELnM/fSF86HEJuWKESejcUByMbMPS3oBq8YgGPAS4NsfH8Myo2YqMuO5cJjb4ByeWkAdX3SgBPX02weV9S9994bCAcg62ssBwYv+sSLxVbosRJopIT4DmZKWcxfy7rrbayyy8ALxrE1xbVuB9dTD65HmTKvGCP7z2NL18/gu1effkY/Oevs8BU7JWOQ5btnHML1yw0yVdLdAcKl1nZtfO7tmj5q2XBabV9fRY889KBOOeWUuQZZa1X7NDDD2O5KIwyM9j+931vSSy//nzq7pirbPVWDqyV1Kdna2GhA44kRgwMgS0yiQdbP8eQw0CDgsEHK9o4lP8cM1kLAPVxvNmfAiQWYDjdgMIEBWZ5pky9mG9QXIMV/zPdsWwWIKAOgRXhguLE/0KBBiBogBuujza/9vAAAIABJREFUfigK2rrrrruGE2QNgmkG48lj4QNk8ZcBTDbz3ddxf5vdeQypk9tEmYAS40odYqbOddSBCZBmMJRpE9t9HFtEZpx2F3zta18LjN2vmD25bNYBcKPYKjDQUD/A2gDNX1iT22zfqNvpBbLYBHefuQ9cf9fDbTeB8PUxiwXc8ctSH8jGpz/96fp8ivs7BsgYSA00sRylGaw/x231uKfBNg3qMeD4uTGDjME2XV8+e/xcDu18+OGH9be//S24zpDXRi9bWi7fxMlykVYEcT9YDuN+9jM8fjGguz2NLAjGnTozt7AiUajIHXgV903cBp77ylNP6eZzz2u6m7UOsrdvqGqNyKqcb9fqJ96g6rLrqLuvN0QXPP34ozr55JPruy88YLHQuyIxm00LQez3sEDyXbi31KNCoapyfqiy2YryhS4Vavuv5wSyroNDiQgnM0vwRIq1Fdd7dxOmAM/nX6MVyjRbiOsRD6yvo2z7ZAFZT+BGTBYQOvHEE0P1iXRI53VoxCAsgGbQfGZzBhN4s802C0zWZqoF3+XYhPSkw+Vw++23B9cDZpeVUDyOfu8+8li5XXalxGF0Hg+v6lqJppWMx8aM1H3ryYXQA7IwYXyYti58XdznvCdM6I477gjuFdoTg6TXByib58YxmrFysAyllU38LMowyMYTOi4nDY4oGlwIsHLA5sgjjwxjlu7reAKnAS5+Vqxk0uCYrqvHO1a6A5lPBjM/N74nBsYYXGM8oC+xKh544IHg1sLyimWwEeDG2FHHhVre5Bj45wSgzYDc/eC/6X4yi6XeLOQjd4AsY9dsnLj2X39/TLf84IJ6HpD4Obyvg+ydGycgS3uKlTaN2Ps7WnyLL2l6d596ChX9+/lnA5OF0vNKaw4PQNxJ8aBQafIYxJOWzofx1V0Q2aI0ZGmN/OSO6h0yQu93TtDQJ381R5MqFgAGhUYDXDAFMy4vQJhVGmRhi+zuMGDZJcDvXtSKByIePINdowGlPJgSIAv7dfvSIMNvLCbCWInp9MJMozLj71xfm2REF6B1ifJAuRhkrcRiFunx4dmAETG6bIdmEjRSBI1A1mOfVjh8jt1JnlDxwoWfHzM/ty1mfwASwm1h33fffetMOZ7gvpc60Z4rrrgi+P/oU29Cia+J2+MxjJlj7I6ImZ/r5nvc9niyu01xP3Kdw9tg07gumMzHHntskP1mipTv7d9Om6lxXWLgdd0bMWErhkb39idvzUArHss04eAz9WYO/uhHPwq4gcvAbqP0vIoB1eX6u1hZNup3yrKiTrszY1LQTL4tE7ZS8OHjmiJGliglPz89DpSHZfv8Qw/rtosunkWBxHO9DrJ/2jwcZZPkHM21aPBK26nj+GuUndqpYvU9vfnaRJ1zzjkhLwGMIr34YbYSswwzEszf9ddfP8QvoskBPXyW0HCAiPdBMw8aq4P/9/saMWYx/faFd/VM11CN/PfNmvHkbaoWepSvFFSpcgJPfEh2IgIxozr++OPDSjts1Q76eFIbbHkuq/V0FMIAMMKAaAt19mDjSyKelHpjFq+11lr1xREWj1g4aiEOcpnlteE6nw6ZrnqrZb361hshW3rsA4q1MYNG7DGrrpi4AJ21oJ8dKxH3rbf70Wb60/4otC5mThwmEyu/eLLQL/QPO/JIAIM5RzvtV05PLE+aGGQ8cWOFE0+e2CSzX9wMzH5UA7CjDOxeoK+xMmATjCWhdnaPxOV67M3CidHG9UJ7DLKNFKUVVVpheFJ64llWYrm2v9pj5bYY/PneE9+hXDyHOYDMsXGEiWz3kOtOOWbSsSvF/Zs2cdOMPg3Y/sxf2uXFLY9Bf+Dq58XEyffEIOJ6xEDr71AopC0FYFmQRLF4XKyEudb+0jRpsgvOfRQ/37JDPSFFlnv6kO8cyhiDdDxGHif3B/VACTL3aQsxst7gY3kIzw+nP4djZJQrlPXvvz2o26+4WJUy2e3ApvwsKQ+fqBQTLv7nrRImG9KOooHaltPS37tD5VKbunonqK+nGjYZkFELxpXulFg4XXkaSydTaSYMPjUWZ+iQCy64IDAOhA6QYYKPWGYjHXLc6dpguSHqybXqiYkV3X7nXXr9d5eqr3uGWqp9qqrsnDazyAgdxPMom40RhF54t1fMsCw4CBzPJ8idewBZVkFZwTbg0snci8+SECvMO+5hwsPKeR6xujBJFg3ffO11fWb1tdWSz6m7XNSb77wdHOGNfLKe+AAH+R0InrfPl99sals5WGF5sPnMGHgSsxKKT5axoc6xYDWaTNSJa2gP2dVYYAPkG7HpNHuLmYYnVtqyQR5iJhmz2UbC7foyFrQJmcH3zGIYydbtnjBYNwMI2CxbqnG/8N4AGF8fK7B0v8bAFCsP6meFbWB3mR7fGJSslKgvbUBGeDEH9ttvv7rbLQYNA0DMymK2OFBwbNQ3yKpBJ63ArSzi+2IyYGWaVlb+3AhkXRbPhbz89re/DUALyDrGOwbZWDH53lix+/d0HamD47etRMzo3Z9p5ZS2KBkjykChs77BZ1xwe+yxRz0iIgU24ewvktoHkH3wAd1x9aWqlMDWGshGNzxeLiQg+/C2CTgnSJ1TV3aQVjz+p+oes5pKpW519fSESUgMKizBAxV3vDs7BgKYFn41Ks/9mPJ0PCFdvLzAwwAsufp2OufCy7Xm4PfV2zNNU3LDdd4tj+vxm85WZ+cM5VSUsgBt4+OS6RwmKKvvBOZ75THuZE8W/lIf/Jh0MGCHAkFzwfAAnYMOOihMLACQ3SqYe3zPhGHFkes4yQHADebq229r3U+uGerQVezVa+PeULmUJKdJsy8DIf1H+fhFKdur/GnzyczLE82MD+Cnzp/5zGdCex0f6okRT/z4vYWW58H87rrrruAzYxLEcaFmBGnm4vFPs1mzJp+BFC8qxeZazGg9GbxABRDR1wg9ioO/9hlbtmJ2FbMT+hrLgnAuxpdx9c47M5wYFNOAa5A1+Jq12l8Xg4/70AoiVmxcR3sIFfOiGxEYREnQnrRvMj3xY0VkEJxbkI2ZbuwGsZLwMw3qaQCL+6IRyKXB3Ow9/t5yC4vFakLGkS/GxbH08RgYMP28WKnGsuY+iZWQ74kZfSxzls3YqnUkA2OFzDJGEEKsJ8fqxv3o8a/UQLalVNULf/6z/nD9ZaqUyLyVgGyMi3WQfXKHBLnCCanVnLozFY3e+nBldjxUxUJGvaXOACrEvcFCmZBUNs1gYi1E5ZjE+NXwF5LHgEnDPWg2tAVmMmXxWmSxlXXGD67S6suN0t9efk93v9KtSY/fo3H33aCeAidBcsRKqQnEznQZcBIC22q95Tb207iD6QSezZZf6kmHwliZEFzDvTBW6oowcA1+QnxLfEeAPOWicAC3IAySVl95VbUR89fTGfys5WJyCF0aZNMCQT85HpNrbSlYSOwPsiDz1zuTEBS7RgwgsWDE4OrB97j5etoOMOHLdOyhTbR4Q0QMBq6LhdfAhKDavKddZuW02ZPGgOTJD+ulPbhj+AczJ8wJ15TDwWLmNCf2RF/g1qI9yBZ14DvGj7rw3ZwYu9tlRYcSBSzpFwAithTifo5B1wyLttBGFDOyRntiEPD7eFLGwJAGvjSbTANd/DkGr0YA7fGNGXsj4JwTWDcC5vg7jy8gBsBiZdg96L6M68Z1yGRMMmLffkzk0sCfBlfPO9eH371A60VXnoPS47lY01ivRH1Qb6/lxEw+jE2wp6uq5nNqK0vP/uke3X3jlTWQZRE/AVmPVR1kn905AtlSTm0jSpoxfAtlv36eBreNUZ+SxNc0mJjOCy+8MOyiaRSYHrMN3jv4mh1KFj4aTLgNk9uVac22afBSn9Q2e+6nv/Ytp3/2La+ht+2hwe89pRIVF0dRk8U/fUh20o02L/B5feUrX6knBDbI2mQ1sMAgcWx74GgPIIM2ZbcH1/GeCYlyYRBgNAwCg8U/GDj+2kKpqMWWWEIbf3p9tbUBsl16rQayFjQ/14MfAw59YBCwb87mKb/5PWWZGfPeY4JAmDVYqNyvLs9gF08qAwZ/ATN8zMSbegcYZVAuAEP7XYbbYgHkGvuyAUgnm3EsdBogDcyuC/cDSLAI2B6Ay/McSxub9THQpJW8hdtuAvzNrAVQf4CWOiKzjkBoBlJWqsgB1phdKfZtpsHO9XC7qD/PgkgYXONnWck0AllbW/E84jv7J+cErI1A1mAbM7M6I6u5QbzQOz8ga9l0veM5ybMd/ohssGmE+Uc9HIvteQH4OldArKBpR0yY7L/23OCzx93tS7sxjQGuGzJHOCkKnbUW5/5ARrzO5D4x0QnWXbUcfLKtZenpu/+oP/346v5B9sVdDLJSRyWjvpaq+lrGKL/ZIWrfYhd1Fioq5EaoVO1Rttqp8a+9ozvvvCusTHurWiwU8aRK03xX2gyrLnDKK5tNdhY5P0Gp3DPLuMcawh3l59q3gg8PjcQEp7O89c4a00LMIDMBDFYE5juIHLDFd8a1CAXmDjGO/GXlMfhha0lmvL2PcBWebdOSRT2bqjE7sUaNBaYOjFgTHPtSld4dP0HvT5qqfEu7yrVjXNAvy62e+Pdi8zRmhmm3QGxOm6X5eTP9jJg6GbW25dVX6A1nefX1FoIrgZMEvGIf75ix0Nn3zqIBi5m0GebHouLYpccmoS1ZtmwnyjH8P5wOEVaIwrEdLN4h4PQ/4IpMpV9pJdIIbOr9kGkNT8pmM+ru7lKpTNhWT7A8iGqBVcGokA+7R9jvSKw48rfI8EXCtmUsFlwovMdH11XsC3UPh1gCfJzwm6pIb1+f2mvmZ76lRT3lYq0PkgVbzljz2BtkPUaWk9iv2Aic/V3MVpuBb3rONLrO4GMlYlBPM0fPtRhQ4/lsopOus/GA3x3F4zSkcf3cnmbPtcsnlmP3oZVQfG8ji8cK27/BYo0Bcb0N0B4r4wc0r6Uk9bXlVcn16flbbtP9P/91Q2uV8h4q105GePkLTO1kCuQybSq09Kq92KJpI1ZUbqdjVV1lY5VbO1UuZaVCu3IZDv/LhcmAljejdYfFg99IWxsk4g7Gn8FJq0HgfPZfJjmyug5CEQ2P2YQZhNkU7ANm5twFBvrYH8diFkzWgwNbhcFxDyYlKekoD7CkLPyfuAAIlyK8gzJhv+xqoR9gtSeccEKYpABNeoU7LexmkbO0LwLZaZMmK59r03vvTg7Pxmf09jvvaLHlk+BoA0qs0OJ+tTDFDNrCmWZSgB12AkeGd3V2haiIQUMG1dvIxgWUiI/ygWEAjLTV/ixbKYTF8W/0qFGhrCCktTTxdX96OFIs+cSRRzGzom4Op4n7ZiCAMtO0DUvA4RyzF174p1ZdZVVl88l5ZowTDJd/MFzv8uMwybZ8svBmPyqyEXb9rLFGUHSZlmTluFwph/yh+WwuRJPE8km/w84Ab+4fNHRI4oN1IDpHrtcypVkGYqvDY8TfWJHGYx5bI2lWnQbRRsSkEYgZWONFxgUBsukxjGU0dgsEBVSTE8/ndFtiEG4k/2azsTxRRmxppOdLjFlzAtn6fK1W1F7NqTefVWu79OiPbtIDt/+uf5B9Yze7OjOqZFpVaOnT6F6pnGnRhBEraegOh2jqWhup2pfT6EJZPZwAUKu8hWKmgM9+llXcgW5ILCgJvid+jKAxakH9pGeMmVha6OKybAp6UwHAFy+8xHVAyJlsJJJBs1IXzH7uNVjAVvkNJgOYcg2sGCYLq2Xg8Os68J1nsQDFdYAs5ZslWdHEkzGeNPXvayCbrVQ1ffL7GjJomJ5//sXADAHaKVOnaOTY0eHy9OSKlVld69YiDdxvcV+GLje7rJaU42AitWrcm2+rt1DQ2OWXnOVARxQMZjYLS6wYe/so7Xbmf4fAAFy9Pb3KljFzAZ2CSkVcGlm1Ox0jURQc2FgDHdffyoG6xlZQPOEbKZZ4MnGoOYShq7OoB/76SIhqKVdn1P2hHh8UIcoWyyVbkVo4aj6X1Vprra3lll029Dnjbb8wMjVp0nuaMmVqUHr431EULD66b1HSlI9Fw8GTjrLwxgp4ik8h9jgaUGclHbOCbJpUpGUqlgkz4fi79P2xq8V1Tyv+unzUzqWLAcnluZxY5mYhDjXgdJ3iehhkfW/82eMZK51YZuO6uOy4T2KsSD/H/WLQtvUX95e3VsflhGdWymqrZFXIZTR0UF73XHq5Hrv/z01B9m+lWtLuCXvU3AW15a+u1qpG9UqYUF1tGU0etaqqW35THatuoUqxpFK2BfUwiwZvNvFj7ZPWTLGvTcB2jVBXKuSBLCufm7klMy0w8WB5IBBuABDA9YmqjdgA12MykkjGrCkeIJs9dsKbqXMNQGz/Vjw4/MbAUDaTEmCOV+obMYx4koX3Ech2TZ2mlly7XnvtjRDBgKC8N+k9DV9iRLqoWT6nmUsjRpQuIFctKlctqVpp05uvTww7/ZZZZWy4zG4BRz7QTvoW5eKzqwBZ+oR2+/l9Pb3qmjJVk9+bVPN1VQLI9fb1aqklllR7R7syhBZlEmYYTwT7q81oGjGquA2xuyRR2IVwBMi4Nyfpn/98VYM7hmjjzZK0lu5zJ6fhc1CUKAEleRgASIMjz0YOkK2J4ydo8cWXqG9WQUlMfn9yGGfkArdCYLE93Ro1clSILlG5ElwWPiNtkcUXDezdK+lp1uX+i8ctrVTmKAA1Bdysz2JwjJ/tPm9UtglRXKc5zetmY5Ouk5Wor3eZfk4aHN038fdp5REDqMt12+J1DgN2M9dMmhXPlJ2KWivZEPPa1/m+7rzgEr327xebguyDxdrxM+/uGYyrwCDxOXS3SB3lvLLVnAotZbWookJ+hN5b92vKbPAlZduHqoJfKtuuciWrjnJfTZMnEQohSzgTlFwIGKKc+NkKc6mqWJVKmZwGlXtVyg9StWWIOgJrkSqZiqrlQjDN+vpKqra0hM9kHC9nsqoyDapsR8ClwD+2qTE1MspmpO5CjwYPH6z21sHqIRVauaBM7XheD7AD32GoxMWOHDlCVRa58vkg/KEsQjRwW+Q5NrvmScHEhe0lTsVgNs7KHmlDLtwHM8LnVywWgu8uHRIRT5pwJFAlyeATvq9K+WxW77/7nvKZVk2fOiOEwfFCMYxeLnlfF8ywg2Tm56pKqkZuFn7ikDfKN+uoEOSXwE0yTtWS8tWKqpW83nl7il548Z/aeIvPJdmHajktkjpXlc1kVa7UrBVWWkvlEFtNn1Vr7h6u65zeqeL0Lo0KrJ+8DiW1tLXq5VdeVaFYUEdHu0aOGaPWIYNCv9L3uIuoGccgBUnKZML34Shzu4r4LvpMLLLHAxaavDiKPKNSMaNpU7pULJW15FIop8S0p7+Da4o2E8tMG8L4Jm30TMjAskssgObV2dmlKZMmqa2Nc6EShUG8JOAJuCYKNrF23ntvUvDnTp82TYPC+XEZdXXjOqko057ToostGtwNEAlkGzkuQSxqdQunntbay9HsnGaSgIFn1iwSkNQ5ZIRO/N2Jyy3JRVKXk2C1JHLr4+XrBKR2RPzs4ZE8L5yxWpP1TNgQxCv0NQzX06PGWMvheCu+ryobyWXsU2/Eqk1YDIixXzgNjr4mVkgGaLfXfuP4ezNm/41ZuPtiToAcZCck56aNZU144Xndecll6p4xvQayzLNZXw8Waz7Zd/dStZZCIBqU2h7tTFZ5ldWK1m4Zqe4xq6u4zFrqWGI5zcgMVr5luIrtQ8IAJkKL8CYLGx2tLaq0DFK+Y4TaOZur2Kee3hnqK3Qpr0HKt5OUoUWDy1JfTurLl1XOVNTZi/aHmvcpX+pSplpSSW1StU3ZSlktmYryMC9GMZdEHdBJ5WpJI0aN1KjRS6uL872K3cqGRZDkRYd7xRJNxSLLUksuoeGDO8Qihf1rsc+S+0hZFvqVCQ6aI6cpX1xYRMFFUS6Hv3FIVqrfZ/G1xYCb+E8TMAeoe6Z1KVNKmFSJcKhyWct+amW3JpnsqMXo2AsAtpqNfNnUvZwAfahzcHjnQxkATbACmDQBX1jtLejVcW9oxU+umkQ1kMk9uTlJhVkDALfJAovP0fWAmRYLRfVO6wzKDtcByqalNa+Wms8zuGaC6zQRSwMnQp5e5GrIyoKczTyc077cUFbtRAPuw81BRqX45QiNIDO17PmzWlW1yVTbLRW31XLk7xwWFGSmSuhPJbhTvKjmhVz8vGGFvdxbVxjhHlzW5Yz6VFZfpRSAOIcSq8kb/VbNA2goh9QUroEfw8Mi3IJ/QSpmlkutIDvxK71AVKaubKvFZ11NjrRqEhBUj7eP52dMXNKuCI+t3Rppq82A6vtscabLT/dTXI4XAW0dpxeo6Y1KTmrLlfTwLbfq77f+VplScZbcH3H5fynWtiBM3ntmgph6hWqasJhtVSZT0eByUVXl1ZdtVSHTokJbhyptQ5XNDFIunwBZMhngwvRzRnlyIWRbVR25jPpGflKvTa/qHy+9pmmTJ6qtmtMmY/u0Yvt0TVNe787o0NtdWU1rH6OuzFD19lTVWZ6q1uJ05RDMTE55hIzth9kExPPlqrKlxLVAh/Zmshq7/sba9cBDNbWrV5W+HvXmE0CJTaP4Pcy4vSUJQQIo4tVi+6rSZlJag/KZwWDBCLAIZnEtvtbsyEcEJyyjtoU5Wsjzyq7rGiZgqaIMEy4AGDvBisq3t9WVBX1QykjloNySxSRYEX9zMP/gQ6oIzGVUXAcWhIIwG5xrLI7yuru6NbVzhsYs/okA4gFEaiAY96P7MEzB2jwMCkiamaQbdhud7daCwg6KDvAGIahvwrBDPYlCyCfHCCVWxcxX/Xm1PvMYeBLgYsrlkrF2iB1thP2zjXWm35EwOMAsyTecXhyNfcEG3th/GeS81mRfa6UcSGJGgaUGWaqxbpTBzJCgmaBlgC9QH3zUbFzh3lnaPZMdBdYeY2mtfNcpEJ1KomCTutRIQY2E1BxSSWRHQ79+LQKizuhbGPnEqgg7QqsqZ0t12QlyVmNnwQoJBXNhVjlkoVKtg2y8HhCzy/T7NCCGRcPanIp/S68v+DeDo908jZ4VM+kYEGfBhdB3Schk/Fyu6WjNquft8bru3HPV8/ZEZW11NDjj68+FGpN9f5/ZQdYF4xag39pgkJWE8WBE9OUy6qvmlSnnlM/2zWqzhknMbRWV820q5Iaot31pPdW5mB4f16vp06ZrcU3SLst3a6n8+/rX1LxeejOrKZlRWnrjnTVhco+mT3hHUqfK749TS6kzTMhchZCussqVjIrlqvoqLeqt5EOIDAJKPO2KW+ygA753gSZ39SnbU1BXSyI4aXbqwcsy0cvJpoH0i3LDZE+dQzQLENZuMqPzoMymAWvuBXx2sT/OA8uAOsm46xuigj3jgn4pB6UCu7GWLufo5QSoEHKYZ6lQrLNWvi/ChmqB1JTdV+wNW4GTmVZb6U9iqgK7zVelDtWyozkLEqw3muHBvKsp0ywjjfKogWwATYx25luNgfEZhoYaSwAS9wSAhMcnG/y2sJ5KK66HWf39lJ0ev9BvYaU/WSCzuWk/X8xMk/fJyR/uW8Yh9iE71thbextFODSsQ022kufjRpgJYDONnQTsqEMCWskrMOoqp030qdiHa6vWTpOVmnvAroCkfyMIrrU/jFvNfx4q4AXkmkzETK3u94yU7szoj5pAOCtqNalvcKmwNz9TCSDrRgZItYsGXKhW1JJpU0tru4pYZcHdk1h+1CEdTWAllV7wohbUkzFwToLYReDf3Za626M2Fnwf+5hjoG5oFaUmvtdiPEb8rfuPq2W1Fnp1949u0nN/+6syHDag/9fet8Vqkl3lfXX7r+d+6+lxt2dgCE4kgvELtoXgJQ/BQlGeIh6wkLgpMihSlASkKFKkKChPQQTxggAJkRCJCARKICBIHCUyCYrDYLDTeHDb45np6e5zTp/bf697Rd9ae1ftqvOf7jOM4qcp67jn/Keq/l378u21vvWtVaqQWQfen40NJzv54ZtBNlK/BbEfyIKJmJFRAWlAHgkISx/9XBdkfZAn5YNWBVZ+H9lrn8Dmp34cD94p8LnP/jf4b/0Jvm3vCe5tlphepfj813o437+Lv/dP/zn6H/pWfPnzf4zj//NZzB88wOLdNzAoFsIP53kPSe5hnuRYpRVm/R7i0VDAhYtkezDERz/5Xfi7/+KncZ746M1TiQJ2D4KFvMJXLD7AM7t/jTpmIos7WarLbDtRAUD1nQqsxio1rpxAkXHDu9/Lgbe1au3fLMViqQzr1guwC0unPJwADd3+RSz3YFbak6dPsJovhdeToiLc9asM/ZCgon2ytbEp4EbKwE6CLF/WyRtyHRczF4tZKNxI6eqJ5SISrOs0gdAGhqO1VqcrTWIX1u6eBWj2Ha1bWnZBiCoYYFn0sLd/gNF4JJZoGup31Vae88ZhgQCx+Bik00nN9q/iWLls8+ZcWvytCc9YQC7J5cqR641wfHKC2XQq96BagAGvzc0tEwxtvA2lAhjDolXT7HoWuHu9vhHQE+z03V0yVs6mpFLBEr5H61C9HQGeskC1XOLq2TmW0xmqokIpk9LRFEsQWK10Oxdalj2NRuHEjQVtzrMemHownKu+bIT2CSzg1IaB6RvrjbGIPscw6kUq9K8qLFYJ3nzz61qg2mzqAkbwsLezhY9+7OP4zu/6box2thAMVH3BjVVAymzC9jms8WLniQuA0gbHkqQyRfdV4xVYd8JsVm7fdEHW/Rv/u2sZd9fpzSALhF6F1//g9/G5X/336BUJMtZTYVEYu+47N6tBdvkjgp9rD4OxKGideL6YxgQlsVAM2Z6Z4jIEI929PUTCK1WY3fs29H7wZ+EffAcevXOBkwd/gdHF27i3ESPsh/DGO0iibeSH+4irISaPJ7h4+CWcf+V/49kX/guq1QxeFSKtxji7CnB2MUOaccBZMQwIBz6iMIIfBhjsbOCb/9b34Af+2U9jGvvwlwwC0crWgJyxecxZAAAeA0lEQVSuLabmNoAjQCIWQ7MTcTI2k9kEVszCVOrSys2c+7hunKvndXrVtYh1sLUPaSnQgrTunPH1xEIXIOeizXLxIr7wuf+F3/3D38ODNx9ilafwcxIEzcLvVR5e+9CHsLOxAUrB7uztwstiVObFfdpMdcEsd8nAWGMNVFKEpwgUBOh+WkCQN3Ka59HFqjO9XswusU9gFlAym47hdYVbhL4qaGO4g83xEQ5ffgnR1gbu3HsZW/uHZpy4iHXO8efJk8eSFeZHkQSJaP1Orq4wGPD12iPM5gsBuj6r5BcLHB7ui4VIsBMrU+oVJ0KHfJ3SrYdfk2CWbfvGeAvDkWqDZZFGDPcqiJNH5pGVTO9mjYwhFouVsY41EKdtrZDmmi2kFEiBnl/Ihmf7sDKBWFqAHPt8Nkd8fo7VYqFJJ5wHBoxqS5gepGPFSuDOjIXV39br0V4r/LnuCTJKpiSgzmsT/Oqs+BrkTAyCGzyDkP3REO8+fYqTi0skaYFlHDfbh+H3dS6zYIuPo4N9fPoHP42PfOzbUfghokplknZd6fKyAOJJmmoX/MSGlqpV6kHlHvtRjR3xXIQKI5XGh5MQuATbrHXMxVWvC+ul8e8SnzC8Dg1H8S5M/4hNqhRd6AVivGReD0URI/BS+ffhn76OP/r138Ty9Aw+Wy6BMLMqai+GJQ31lz+ITYGY5EedAjE3gK0FBYM1rbPoFvKwE5STjQ8cZh6Sb/87qL7/5+BvHgmnG9IyzGbIyhQJg1OrWIIjyeQcq7MrZM/OcPn2F/En//P3sHX5DCH5JH+Id89zPDnLEMf68jQBOhkJtSbFmgoDvPbJT+Af/8Kv4DypJPiSXUtoUJC1BwMGYaaurxtAWtcNrkvguiiyULt8mdkxrRvr3q91bf29ZkWYAec5qZ8j83PRcObLFU6eHOMXf+bf4KvvvI1VwCAhXXC/GWQqXQMfvSDCqBdpMIRWnF/KEyuQG8LOuPrsPH0uXYxSV5iL2hhtZmuqA1+yEJ0dWQCEARFJN2x2GtmcjdWkNEPzNzGYKoAcbY8p070AwcYYd1+5j2+6/ypeunsHuzu72N7Zwd4BJU8RTk+fYTDoO+mlHmazKcKQry2KcDWZoj/oC3inqyl2d7exXK0EiC8vznH85C3JXHv8+AkuLy7V/TUurEjRtnZx794ruHPnSHSvG9tbMp9oQfIZOedSUYczNz3A0ycn2NreQi+KzPvd1MJexivQsmUfLeczHG2PROpmQYS8fbxaiWzsnXce4eEbX8bjt9+S321A7qYiSI06whgEdSDWbvrG41g3eblGjNulXkhz3GRgGegTK3m2WqEoudF3KQsFKfUQCIAVej7w1z/yEfzQZ34UW3degl9FMn/cxA377RJIshhlYiKExwCheDalpfJKXfe6YSg1oSCrFJlsdNxMSUkZumltPxqjRowbmezWC/dkk8x9eoMVeqRJ6BnSgEtjLI8f4Y3XP48//ux/RTGdimckl3NP7MYcZeNRUPzPy1j3yvTH+H0m1XEtyDq2+Zq/541+ROdBUCEPfAQJUN77bnjf+y9RHH4rqj6DaAnK5ASTZ+fI5ysEiwRDRtDnl1hdneLpm1/EX/zZf0e8PENxSc63wuW0wJNJiVXOHUzdQnvIu86bX/Dhj30HfurXfg2PUGCRr7AXG3WBcTXUzWqCQJxwNrSgUqrG6lV5UKMksFSA7q5qiXKA6yi3CzKqe6mtUbfbXL7WWlLWilDPTnfvzE9QVIlMniLO8Fu/8Zv4T//ht+iQgn1OJZZf0rtolokUrxB5mwFMCYSZ4J9pRPs9RNbcMWNswNaxU1VaRQuJxgfByQJ0bclaw6Q72xyX10FmK1cLPMp8yKWz4IYvbvKGF4rmdMiMsn4Pg8EGooiZZXyPE/n/AFGpShbLaSqX3ARAV4VSJ3GcCM+dpAnyPBZLkUE3oYqkYpKOoVqZWqx9OBgKdfHSS3fx4Vfu4/69+5KUsLO7g9H2JsKwL9KwJGEgmFSSLvgso2xMrWaCA58xXi7gF5kERCeTK1xdTUQ1Yst8cuOIsxgxg8o13aRW6zrgqykCG9hyvCGCnHEi165g3VzblG4NdOuUYWIZ6jXczPnDHhusBRQnA5GxE1QYRn38yGd+DB/9xMeFSqDFrUoVbYi9DZ+bmYbadvPclQ+/jCRuILQcezpgfMR6o2rF1muTAK4upvy4NJWcZOSFAsjWOjaWsN1wNI5A3rlQb50ByLJCPDnH4y//Jd74H5/D5M23kacrLHx9y3J9rePd6uMpyHJe/e5ipSCb/31asuv3s3X8RZfgzYP2KPFhcrpMZY7S20bx6t9G8PLfhLd1B3HuIVnNsUMelxN1lYom9PG7f4mHX3kd88UZ0qRAGleIkwhlmmG6qHCZ+FgWajE1bWp2InHF/QpbH3kV//o//jYe5SvkVQK3+oHyi3x4jdZzcYQl0O/EvVxLU8dIAZMD2LICDMdnJ4g7u+viFnYTMAEm6W/yg/UMN1aIc7FYlkwvpX61yIUqWM0W+Pmf+3m8/uBBc6kY8m1LVjLnwEwqszAqD/0saAGxnYTW+u6OMT2TpNnHbl60nb84ap9bXaNaZ43eWmuGml33YFCNY2YPsaM6C10WhbPBcYPvYoG9v44tx7JT/F1u2sxj1iegG0gpKz8f9CPM4wzD4Rh7u3tiQQ+GtLY0QCOca5YjS5L69Ub6jrYSqxUruTHIp5ywZx6A48x8oNwJ9N2q49ac1J2zf9X7uNcx0M2DHopkeHrrQLYdj8m8Ui3BwsOnvu9T+P5P/wAyyfxrzrNYY9tMWqs15p6HyHDQUpkLJRYSXFcgVo7cuPzmQgKiMAdOOrIbqLRegvs9VClRk87zJPBJ7ztNsZhMcX5yigd//kW88YU/RblMMCo9DCROUSLu6NCtjdPgItOvdX7VIFt+xkzR64aIcqzGRVQYbruLMgUDy6roI/gFExX68KKluLpFxRJmY5wsNvHueYTZHFhmGc7nS1yulsjCBC8NKowjajwjnJ2HePo4xGDEyB0EmAmysUxS1mdVc4tsRyZRcN0ZA1Ot6OPf+yn0N8cYk1f0zBtvJXDBWRMqz2cGI/cr0eiK5WaekwPMMUyyVO5Ll5EbR+2mmMFuBoyg2Ljh/NxazLWLV3O/1lJtrha9amdVsK+ZDZXRSooTnB2f4ktf+r94xurAhn9SB0JB1l7P9Fj+JtYHgZY/DnjItdadUt3XtUCAyI/XzIUXLdzOXvui02VeifSfLpc5Ow/abyj2hA5x1AbGqrI3F4ud57iWsnddLSKBoTrhgGPQAVkn41DmMO8n8S4jj6OFFIUI/BA56SVe79GapUWtGlaJV1Ej7kuRJjlUV0zrVOdpRlkez1O6UdYTbT/3eV7Uca2hMZt4hwF40S1u+Ht70MOCmzi1sVreTxQ+tddq1rpwdo1tyg2OfdDLSwRRH/uH+1JQR17Uag/zNWJMkOJS983pAwIm+W8qMErJxNuwlrrhmtnXruCS1rO1C+w39YcaZFR1hPJfLR+hyuGV4kcpHlQV4iJFluYYhoEUSeqXjAeVshEW1KRynPOmrWJA26kk0KjjycQUDvDvzI0lW/24PuG6dcVzaQWIa1zPy47V2wgwFYO1PoeSwvCQpQHOzgI8fJTj8RVwlVWISw9VEdH/xPZuhr2Bh15UoYgCnE16+OpXS3hZhZJFOcZ9LJjOu8pFGiI57wZkZSiMn8SdiPFMZpbxo1AGXGu9Wj619Fn+m8EdWR7I+P/2cQxnFZaRfEfm87ymY+iiy3eTJzZcDmUqovWUXd/twbZ4n99BQHfnmU28sp0vU84BPbWt9DNxjwhKpq2WP1arQBupvGpnAsj3ug4aT20SNDTqbDYY0zhRF9zgQv4VV+8NlzXzyP6XTU5oLjDyDfcO15wuDbDZg/16M69pvcrObDcLpL4HvQEdjDpgo3pIpyFWT2o9HZkCZrxMv+rZTVGY0tMN3B6yPTi/C9tm+t5G4zl3umvTWk21BWvA7n2NTyd+4fL9+v2cK4ZQN6AZmQ1CvSLzZmlam7pHqV6ek9aMGZ+Vc6t+Zm7oZrIp6Or/COychz0vEO6+7wAbW0IduAuyJGh6ptBRZPq0jFJHxysit8aYkgZxw2t0sFzLFYGU3mbGgC8Q0OOWdWdXlhvRMb3tzkcGjYkRZsB+Z2YCX9VPrMVXuYN01jWQbQ9l3WF2sslux0AAJ1eA4+MS77xT4fjSwzQLsSCAeaV01P4O3+S5xDCgpg5I4OHJiYfjpz6yVQHakkXEfY2ZbJSNGT5SUnZpJWvATWRWHheGleiY96B7ur/V/cACHbwHUybpqpE87643LxJtKS1AFwgJsgRohbLartdF5ACg2zuW52Uf1mBuIKHObjUXWKmQBIycnV/pg3YjLb1l1nm9uXUXmQJ192hzAQKyjrzGllt8Xwv2G3ixm0bMr1V+zmlAB6R0w1UL9abDxnd0g9az7Ph1kp5u9aQWDAMxLJpLxIhxjGqx6usprIAtqaru49jgowkA6f0ct73m1W/VNOektuyMHsR1/l4714J8ZHwQ+3wRlRkEGjvfbbqv/RZy33Tt3Y3FuE1WzigGmgkd9b1QXPruYAVSCKA5aEpFBGzxVcnpUpVoQNYE/ZRl0NRwvbid0SZ3MyoOm8Lsl+21Yo3O5/UsYyZ2zf32lQuyXe/J3EVTHw1LYBZ+TTpbuYjLKZnGSx53PsTpWYavPExxfgHExQAxy4RVKXI/x+bYx+GBjyjIwORdz+/j/CLF05MC0wlQZOrq0tWjdId2eZxl4kJzYkomVMF0zUg4zJTBj4CpfIaUbgmEdUjCyMNgPEAR9ZH4AdKsRLpMJVpoc+8JprLPGReFkiZavgXBj6mh/b5MJA50voqlwlTM3Pvn9DytIuoMnblW85D8TMDQWAP8vTWFbHCG5xktYxDSFbJXNhZUtwnrcMTraIetLWyvXRsxfa/r9Rt4vtQ5IliZvukJOLQPeizPO7pxBjsG6mVoL1LD6/5e38+pUtUFg7rEoblHmJHrbVpCL6MFogaUrOXojHCjfjEBoufsEWINXzP43+eYSB+5XivXU2PTyN0pfIvIU1PpsTHCaGNbqBVm2aVMtV4ugDQVeRuDlVxzXFdW0sYaIrQcR4OB2p2ZvvSTRYtkTIwCgSDt9iOTikIabgTaUgNhQymvoMDG+yv9wACl9d4MP+4qH7qdRmWE4wkTC11jaV2X0pO2ntRvXJlkBLFkO/kENRjYFei4lHZC1hFx5is7B2mA6VmBh29lOJ8A8yREUrGSP7laiq1jkdts77Bgc4oe028xwNlFgfPjEssZg2OUT5g0P2b1BCHoMYiFyQdlh5cVRpEWJ5EqUVJMg68j1jdW6qh0atIOKgwPtxDtHmLv/jdj9+497B68hDDSqvkXF+fIplNcPHuGfBHLYFX9EMOtDQzGIyRlgVWywtXZKaYnZ5ifXiBZJkgRmpj+7WaygGpnY7MymGt36FhlMmmMvq8+tx0HaG5hJCatCfkC8pRDfk2WcrvH+oafxUmfkbpxXiAptpazWCTSL27u7Q9aQv8/+qCkS9NRpbfA0rjZbkttO24GTQ6+k/5JsBM+9fbPq0jSttoKn3p4xzAg928LLhmw63L3FdNue8BwcwN7dw5x9PJ9HB69jKPDI/E457MpJs+e4uz0BCxwTqOht70rySDjjQ2MRkORuM0vJ7h4doazpyeYX02RLTWE7YKsu3wYTCTQ8jNOb3l2s0ZkPhNkfeXD1Ysh0FICpgaVZK6tiUWw3CsPW+eDt+16Ft1eJqVoQfbfnZm31Vb/QN7uYkCpfUktixNrypxUE2h6bl1dRj1pLC4DvPt2ibdPcszTECl6YkeIxMXPEA0K7GyOMOhn8PxUso1mC+DirESyCJCtfOSZqO6UlWTEmQR8AQFaWpbkYoe9UAFa5DMm+MTIJPPtzY7r+TaQolrHop9jcLiFYOcQ46PXsHPvVRy8eh/RaCx0w2xygcWjc8zPT5FOJnQ84I0ihBtjhIMR8iLFcj7B+elTLM5OsTq7RDqlREi5X3vY/7YWiaRmdBQcVl/sXqXNduoMWL7V0BRWqG6vEQ9AUh+NXlgZ6PqWGlRqu1b+NcBpy/d0X+2u0DXEYOd511mDL1zmHa6mq6WslGCVBSJAYjlPASPt01J4d9Up8N+EG7nlss10N05bHZDUsx0b3rajYG/S4RS3QRe2Gbd+QS6bWVUswi3MoZyjlILUb9PKcObg52nHgtaAiBlj2cxMqrF+JPhb8Fl5v5IVyKgM4Xfwe824iKXuQgzBQkFWqB/hPXnf94iyArINlEtVPJfjbxmyel5g2mHHvggL+CMfwXgoiSVHL72Cg8O72KNe1gfi1QzT8xNMLk+RxCvlsoY9bG3vY2NzB0EvQrxaYnY5weT0BJOnzzA/n6FcGJA1Y2GfTVohBqC6AATX2so1hmMdcwgriBfn0Cz2b6LxX6NwK2xUy1inbC6Tr9xB7hj3yCu+VVv7/pefmsBX+Q+bnhQcda0As/FaPeHaRSO8Z0MYP3nHw+NHFa6SEonkRagchi9C9MMSu3s+hnzgjBk1wJS6x2SEZJFhudBaoFXRkyLPVVXIK1EIdlEVSOMZ7fP7PnpRgDy1KZa620i2jiGv2daIL+LhZBBqI5RtLtoeINw+xGDvW7B59Bp2770Kb3NHUiIX01PMjs+QXR0jn5yKEN4bjRGMN+EPNlClK6SzS0wun2F1dSxWbzbLUawU6O0h31rn7XOqSnistQBv2hFtkE5Pbtsv3WtqCRdBlrpZLkinqAXvYAu32C/vWh8Sc22lPHLCdiw/mWzPcUBFzvb8Ra0T2p1BxudzPmu3lX8IUBaMEDNn3tQ7YK0E4f3Ue/DLRP4l6cRYtM3gk6wgE8HOGRiyInZQNuUuKQraTTUyWkE528mCMwXCsEkH9eOeiO3ZFvZ1GVpVDe9tEmQcUBUxnfGorPTPfqtaRjQY1F0m+Or80SpWovAwiSZMlQ4iFusxEX5qo1kKyhwSIRDTrRH82y1n7Xq96cOOJds9rdaJO3+wcsB63AIgGAbAOMRg+wD7Rx/G1v4djA7uiGSliGdYXs4xuzpGuprJc3jDEMPxAQbjPfHu0jzBcjLB8vwRktNTpFcpsnnaZmJMAK4bT3Db3LfktvmQsR2pjipej0nOqbSmhVsvw71HVxpHL9oFWRlDQ81YdZKWG9W18K/eMpbs+wZZKwlSdT7iSYF0CWRhDyyFrHVguTnnCPp8lxR1XdTIBpif+ji+ZFGTCttbJTYOAkQDU5GpWsKrhqiyEY4fzTE5I/6m2DjwcfjKAIM+ZRu+pFja3Pyu3peLhxk6q1WG8zO+WsWH14/gj7Yx2v0mjHZfweDgLrzNffihj2RxhfhqgvzqKcrFsUh20NtDMNqD1xsB2QplfIX55F2spqeo4gRFQvEyJdcNyAhEGZ5QyPbSl0XTGsAbMKsGWVl0qusUC0gSYttHP2RfsdoR9ZosE0g4bwCy2RybL+sqB/Sczvb8XkFWmvUikNWaCs1Bn7Yj2XL+LpagB8yXBS7PCixmwCr2kZSBbNx05aTGUTkXfjthjWwvQJCpNecGuBJbJEeST3ykrA4nDeEKKdGrQinn6SPB9kaFOwcBDnd6GI9HdRGUq8UUF2cpppeVUF+rgEVACXYKsiUTK0qj57R2slGTSe1YRq0V6+u00NzzkUqtZHpsrAsSoI8+fC/GoFdib8fDnZ0Q21tMzAjEou8xS9HZA7Wesr7VQ35EUdIs9FsDreEfbzzfWoBrQNbGaaTqc8hgtYfeaBe9nVfhb72MaPdIPNYqXqCczrGYHCNbWpDdRK+/i7C3JXRinhNUp0gWX0F69XUUqwTIbAzC7izqsV3fuJvGtXxL8RBUnSPJJ5JKbvXS3ehcc486S9J8JIGvum6xfkhvy1rEahY0ksTv+f2Z2hXVP3LYG7u4ZMs10osuGHTE01YRZKODXCftWhDmPkL5NKHP9AJ4+jUuIk8m885+gI3dHH5PZ2a69JEufJyeZMgSD/1RiZ2jEJv7FYJRqnzKbTyiOlTMx++pS8bFODwCNv8ayq2/AQwOULBybrLCMH6Aan4Mb/FI80ujl4HePhANgTIF0mfA8g2U6Vx0c6KNNK6lpvu5tZaa0bEFxFsepHF/b7UQhBDqPDBNW8sQ3KYvXoyF2pRux3Z4xGvtbbMUt3qctdHdzpWkVIQWyIdYLflWXQ/LRYXpMhXwTQvSRT4y/ssaFwSfXl/4eWqqrSwoZc0KKSjDdF6K6mmpEhDkdGwNAuxuhNje8LG9WWFzWKIXtPW2iV8giwOkSYTZtMLFqsR8VSBZEXRpgflIMi2kxHWYlcDSBChtYRqjylSrjGm9hYd+wVoJtFRL9KMKe2MPO5setreA7c0A44ByIiNT8ysQblohFLmX+wmzAcubC5J0+lhq2ci8uCH6fcvRNDcRK45bPWs8hJuvARv8OVJPMl3BT49RxvxZwi98lIMRgv4uwCL+QpqmKJdT5KuvoUxOhVIp064npeajbizrG9hl4S1TU18jc9r1LrUK3fNsBV2CzRfK8rWZLhb/m5e84OVfNyTh+wXZgpapWZhstmjKAq2OrvhMLkQF2DUPxgIc8wLpDMhi6i0G8GiFBanqcflWBr5GofIQRX2ELIEXxQhYD4Ruh9aRlwF47iEmjfleugakKZjLL7KlIdC/A29wH2VvR2okMJ2uTJ/Ai08QJu8KTwt/D2WwjZIkeJEgSGfwk0ug0hKPIkw3chcrPudl7t6kdIFWtrIF7sVtt5PklgDpdfSCTLlVP9j55zlePXviVgGR7j1u0b61hfufPzgvXNiNtakib/KUyCClLgmwufyrpS+XaSHAhpxv1CDI6tVc9CV5VHnrgi+puT0/QBgV8jK83hCgHJvg22OdArmM5SLbIFuWkcYV9P0ZUlozy0pkKTOGKsSZh2XGjD5960HBdlkdqa1wZTYrLX3ooef7GPY5x4GwVyGMKgxCzf+n7pvzgxpQ0afaRAAhZ7uA2G7rOn7xpqFolUG9xTg/b0hlUzRN8ysmb4yB/hjV8ABVOILHmsssxF9coUqXUiq1GrDS0xhlMFbVUJkgWExR5hP4FUtAMkOz861iBCjA3gQB5u1a15qrS0bpFXcnEg/jBZSXfp8LsrSK219RVIwT6Gd3/q2pJ1v+E68bkzEAr0UT2qtSM1pavK2TaiFvKZCJbSpy0RIUHqSSjbKoIgTRIbz+XaEMynKOPJsB5RIBOVtOKClsYrK1GAG09rflBSVjSxLpjTjayUK7ZnXbQsc67SquIIMy7CvKxrzwAJV3oBKq8pKJc0DOtzfwFdBaCp2UA51JFkD1mVkmM4muLnvTpn5aXq0tthYg5ZOZhWEHyeZb18B8iwkufeMcprdN6b/bmRzPDbTb278AqNft9teMXdcyau84Nf9oAzhONnv7+eSmyhFL00zFJXuSjCELJsk+w6wdoFcYesrpKpOzpEVFRFNNyaCKUlWcYEzxUgFUo1Cd1UPNpGy6urK1PdoS4VRFV66v4REAKAnYNjqt96qFfnV/cF2YWrwmE0z+xNPlPsZTse6KxG2auWS+va2isc6iO1Ws5Ml+r+CL+aU1pW4xCd0R6gy6JE4Yl1wyEYkD/QheuIfKGwBZCuRX8IqF9C/7mhJNqcnqMxuTaydHULKeA1N011vYdRr1cwzPuvy5DYLXY2UGjta/19SClfHrTOxu6oH1QOqxFy+2jmUaKqghDnd+2YBs8ZNaIKY9uzUDgZacvObFHq3ML/Nhh6Owu4SssZCTSMXHArLUsEUHSPc+CS9iDVGa6BmCeAE/WwAs0F3MURVL+NVMgmVg0ENqiHbbaBaG0RbXmt42CrUfywK25Wa8PhDcheffVX6wfIoqO9UKPOax7fqThSUstxa8aG2jN83N2v1Yky9vWlbnWHe0f2sh8waRngK39s+tKJSb8LijgKjBrGMarQPqa96mjVabNzE0wGhyz9e1waZB1ye3C13fZhtpjZegMIfMvHq8A5y2ELYCI8dW+TX1MN6b7Evdbbej+N+mOE8djDQWp004qUhp0L/sBB9tlt+a3czk+tymK1rrVhFMAUbsCcMTd28k1aVumAfdcxmUfN5By9br9RAG+yQQ5JVSXnEJFKp71Qlr+Fb9YlVsFNTS3gz4pN7qEoMv6Ik6O7Iby6WXYeaFVMtbI6u0b5rofoW1oF0btPYIpNnaL+Nfum6/vreB++DsD3rggx74oAc+6IHn9sD/A3AjuwpcpOQYAAAAAElFTkSuQmCC"/>
          <p:cNvSpPr>
            <a:spLocks noChangeAspect="1" noChangeArrowheads="1"/>
          </p:cNvSpPr>
          <p:nvPr/>
        </p:nvSpPr>
        <p:spPr bwMode="auto">
          <a:xfrm>
            <a:off x="31750" y="-76200"/>
            <a:ext cx="32861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0661" name="Picture 2" descr="C:\Users\User\Desktop\фото\рециклер\photo202009032002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3" y="1619250"/>
            <a:ext cx="6811962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3" descr="C:\Users\User\Desktop\фото\рециклер\11845181516331573868440074912063656072520363n.jpg"/>
          <p:cNvPicPr>
            <a:picLocks noChangeAspect="1" noChangeArrowheads="1"/>
          </p:cNvPicPr>
          <p:nvPr/>
        </p:nvPicPr>
        <p:blipFill>
          <a:blip r:embed="rId3"/>
          <a:srcRect l="21393" t="7573" r="28470" b="5157"/>
          <a:stretch>
            <a:fillRect/>
          </a:stretch>
        </p:blipFill>
        <p:spPr bwMode="auto">
          <a:xfrm>
            <a:off x="8056563" y="2463800"/>
            <a:ext cx="29130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D0C1D-A99E-4543-995B-95B351722A92}" type="slidenum">
              <a:rPr lang="uk-UA"/>
              <a:pPr>
                <a:defRPr/>
              </a:pPr>
              <a:t>34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828F86A-1CB6-45E1-BA3B-60FFE9CC7DD2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1683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71684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685" name="Заголовок 1"/>
          <p:cNvSpPr txBox="1">
            <a:spLocks/>
          </p:cNvSpPr>
          <p:nvPr/>
        </p:nvSpPr>
        <p:spPr bwMode="auto">
          <a:xfrm>
            <a:off x="0" y="98266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Для роздільного збору сміття закуплено контейнери та побудовано майданчики - </a:t>
            </a:r>
            <a:r>
              <a:rPr lang="uk-UA" sz="2800" i="1">
                <a:latin typeface="Times New Roman" pitchFamily="18" charset="0"/>
                <a:cs typeface="Times New Roman" pitchFamily="18" charset="0"/>
              </a:rPr>
              <a:t>на суму 300 тис. грн.</a:t>
            </a:r>
          </a:p>
          <a:p>
            <a:pPr algn="ctr">
              <a:lnSpc>
                <a:spcPct val="90000"/>
              </a:lnSpc>
            </a:pPr>
            <a:endParaRPr lang="uk-UA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78" name="Picture 2" descr="D:\МИНИ-ПРОЕКТЫ\МИНИ-ПРОЕКТЫ 2018\фото открытие\48362505_325126614991126_2301449785950863360_n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 l="18150" t="9261" r="5950" b="31800"/>
          <a:stretch>
            <a:fillRect/>
          </a:stretch>
        </p:blipFill>
        <p:spPr bwMode="auto">
          <a:xfrm>
            <a:off x="347663" y="2095500"/>
            <a:ext cx="6296025" cy="399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79" name="Picture 3" descr="D:\МИНИ-ПРОЕКТЫ\МИНИ-ПРОЕКТЫ 2018\фото открытие\48168937_533901573774700_2693777585103437824_n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t="10935" r="15061"/>
          <a:stretch>
            <a:fillRect/>
          </a:stretch>
        </p:blipFill>
        <p:spPr bwMode="auto">
          <a:xfrm>
            <a:off x="6985000" y="1760538"/>
            <a:ext cx="4995863" cy="401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EFFE9-A9FE-4D6C-A66C-F465B0F260FB}" type="slidenum">
              <a:rPr lang="uk-UA"/>
              <a:pPr>
                <a:defRPr/>
              </a:pPr>
              <a:t>35</a:t>
            </a:fld>
            <a:endParaRPr lang="uk-UA"/>
          </a:p>
        </p:txBody>
      </p:sp>
      <p:sp>
        <p:nvSpPr>
          <p:cNvPr id="4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A568062-7DBE-4ACF-A0AD-11A8783CE391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1203" name="WordArt 2"/>
          <p:cNvSpPr>
            <a:spLocks noChangeArrowheads="1" noChangeShapeType="1" noTextEdit="1"/>
          </p:cNvSpPr>
          <p:nvPr/>
        </p:nvSpPr>
        <p:spPr bwMode="auto">
          <a:xfrm>
            <a:off x="1335088" y="2211388"/>
            <a:ext cx="9758362" cy="213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КУЛЬТУРА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B8424-ED59-4821-91CB-7B22E893391E}" type="slidenum">
              <a:rPr lang="uk-UA"/>
              <a:pPr>
                <a:defRPr/>
              </a:pPr>
              <a:t>36</a:t>
            </a:fld>
            <a:endParaRPr lang="uk-UA"/>
          </a:p>
        </p:txBody>
      </p:sp>
      <p:sp>
        <p:nvSpPr>
          <p:cNvPr id="11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543E58C-9044-40E2-AC05-4EFCDCC31A6D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2227" name="Заголовок 1"/>
          <p:cNvSpPr>
            <a:spLocks noGrp="1"/>
          </p:cNvSpPr>
          <p:nvPr>
            <p:ph type="title"/>
          </p:nvPr>
        </p:nvSpPr>
        <p:spPr>
          <a:xfrm>
            <a:off x="0" y="966788"/>
            <a:ext cx="12192000" cy="647700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Відремонтовано бібліотеку.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нове комп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ютерне обладнання та меблі</a:t>
            </a:r>
            <a:r>
              <a:rPr lang="uk-UA" sz="28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i="1" smtClean="0">
                <a:latin typeface="Calibri" pitchFamily="34" charset="0"/>
                <a:cs typeface="Times New Roman" pitchFamily="18" charset="0"/>
              </a:rPr>
              <a:t>1 млн </a:t>
            </a:r>
            <a:r>
              <a:rPr lang="uk-UA" sz="2400" i="1" smtClean="0">
                <a:latin typeface="Calibri" pitchFamily="34" charset="0"/>
              </a:rPr>
              <a:t>913</a:t>
            </a:r>
            <a:r>
              <a:rPr lang="uk-UA" sz="2400" i="1" smtClean="0">
                <a:latin typeface="Calibri" pitchFamily="34" charset="0"/>
                <a:cs typeface="Times New Roman" pitchFamily="18" charset="0"/>
              </a:rPr>
              <a:t> тис грн.</a:t>
            </a:r>
            <a:r>
              <a:rPr lang="uk-UA" sz="2400" i="1" smtClean="0">
                <a:latin typeface="Times New Roman" pitchFamily="18" charset="0"/>
              </a:rPr>
              <a:t> </a:t>
            </a:r>
            <a:r>
              <a:rPr lang="ru-RU" sz="2400" i="1" smtClean="0">
                <a:latin typeface="Times New Roman" pitchFamily="18" charset="0"/>
              </a:rPr>
              <a:t/>
            </a:r>
            <a:br>
              <a:rPr lang="ru-RU" sz="2400" i="1" smtClean="0">
                <a:latin typeface="Times New Roman" pitchFamily="18" charset="0"/>
              </a:rPr>
            </a:br>
            <a:r>
              <a:rPr lang="ru-RU" sz="2400" b="1" smtClean="0"/>
              <a:t/>
            </a:r>
            <a:br>
              <a:rPr lang="ru-RU" sz="2400" b="1" smtClean="0"/>
            </a:br>
            <a:endParaRPr lang="uk-UA" sz="2400" b="1" smtClean="0"/>
          </a:p>
        </p:txBody>
      </p:sp>
      <p:sp>
        <p:nvSpPr>
          <p:cNvPr id="52228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D:\Звіт міського голови\Звіт 2019\Библиотека\изображение_viber_2019-11-15_09-59-498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 l="15104" t="20932"/>
          <a:stretch>
            <a:fillRect/>
          </a:stretch>
        </p:blipFill>
        <p:spPr bwMode="auto">
          <a:xfrm>
            <a:off x="190500" y="1744663"/>
            <a:ext cx="3136900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D:\Звіт міського голови\46443380_1902023369916209_9195408849115283456_n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r="13379" b="18919"/>
          <a:stretch>
            <a:fillRect/>
          </a:stretch>
        </p:blipFill>
        <p:spPr bwMode="auto">
          <a:xfrm>
            <a:off x="171450" y="4046538"/>
            <a:ext cx="3155950" cy="221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D:\Звіт міського голови\46413124_1902023173249562_5728309856767574016_n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3508375" y="4083050"/>
            <a:ext cx="4208463" cy="219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F:\Библиот. 25.10.2018\Покрiвля.JPG"/>
          <p:cNvPicPr>
            <a:picLocks noChangeAspect="1" noChangeArrowheads="1"/>
          </p:cNvPicPr>
          <p:nvPr/>
        </p:nvPicPr>
        <p:blipFill>
          <a:blip r:embed="rId5">
            <a:lum bright="10000" contrast="20000"/>
          </a:blip>
          <a:srcRect l="3447" t="24292"/>
          <a:stretch>
            <a:fillRect/>
          </a:stretch>
        </p:blipFill>
        <p:spPr bwMode="auto">
          <a:xfrm>
            <a:off x="3419475" y="1828800"/>
            <a:ext cx="4216400" cy="247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Звіт міського голови\Звіт 2019\Библиотека\изображение_viber_2019-11-15_09-59-49.jpg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 b="23652"/>
          <a:stretch>
            <a:fillRect/>
          </a:stretch>
        </p:blipFill>
        <p:spPr bwMode="auto">
          <a:xfrm>
            <a:off x="7751763" y="2173288"/>
            <a:ext cx="4260850" cy="278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B5273-26D6-416A-A36A-29A50C128C4E}" type="slidenum">
              <a:rPr lang="uk-UA"/>
              <a:pPr>
                <a:defRPr/>
              </a:pPr>
              <a:t>37</a:t>
            </a:fld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28C180B-24CA-4C72-9BB0-6971418E36A7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3251" name="Заголовок 1"/>
          <p:cNvSpPr txBox="1">
            <a:spLocks/>
          </p:cNvSpPr>
          <p:nvPr/>
        </p:nvSpPr>
        <p:spPr bwMode="auto">
          <a:xfrm>
            <a:off x="0" y="690563"/>
            <a:ext cx="12192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Замінено алюмінієві вітражі на енергозберігаючі в будівлі ПК “Хімік ” </a:t>
            </a:r>
          </a:p>
          <a:p>
            <a:pPr algn="ctr">
              <a:lnSpc>
                <a:spcPct val="90000"/>
              </a:lnSpc>
            </a:pPr>
            <a:r>
              <a:rPr lang="uk-UA" sz="2800" i="1">
                <a:latin typeface="Times New Roman" pitchFamily="18" charset="0"/>
                <a:cs typeface="Times New Roman" pitchFamily="18" charset="0"/>
              </a:rPr>
              <a:t>на суму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>
                <a:latin typeface="Times New Roman" pitchFamily="18" charset="0"/>
                <a:cs typeface="Times New Roman" pitchFamily="18" charset="0"/>
              </a:rPr>
              <a:t>1 млн. 513 тис. грн.</a:t>
            </a:r>
          </a:p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F:\ХИМИК\IMG_20180530_073043.jpg"/>
          <p:cNvPicPr>
            <a:picLocks noChangeAspect="1" noChangeArrowheads="1"/>
          </p:cNvPicPr>
          <p:nvPr/>
        </p:nvPicPr>
        <p:blipFill>
          <a:blip r:embed="rId2"/>
          <a:srcRect l="15332" b="12041"/>
          <a:stretch>
            <a:fillRect/>
          </a:stretch>
        </p:blipFill>
        <p:spPr bwMode="auto">
          <a:xfrm>
            <a:off x="776288" y="1898650"/>
            <a:ext cx="3179762" cy="440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F:\ХИМИК\IMG_20180530_073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6588" y="1908175"/>
            <a:ext cx="6997700" cy="442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95047-DC82-4685-8F98-01BD0FE5477F}" type="slidenum">
              <a:rPr lang="uk-UA"/>
              <a:pPr>
                <a:defRPr/>
              </a:pPr>
              <a:t>38</a:t>
            </a:fld>
            <a:endParaRPr lang="uk-UA"/>
          </a:p>
        </p:txBody>
      </p:sp>
      <p:sp>
        <p:nvSpPr>
          <p:cNvPr id="5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940A5C1-61A3-47AD-990E-F58A53DC57C4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4275" name="Заголовок 1"/>
          <p:cNvSpPr>
            <a:spLocks noGrp="1"/>
          </p:cNvSpPr>
          <p:nvPr>
            <p:ph type="title"/>
          </p:nvPr>
        </p:nvSpPr>
        <p:spPr>
          <a:xfrm>
            <a:off x="1227138" y="1201738"/>
            <a:ext cx="9975850" cy="512762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сучасну звукову та світлову апаратуру для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ПК «Хімік» 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- на суму 1 млн 173 тис. грн.</a:t>
            </a:r>
            <a:r>
              <a:rPr lang="ru-RU" sz="3600" i="1" smtClean="0"/>
              <a:t/>
            </a:r>
            <a:br>
              <a:rPr lang="ru-RU" sz="3600" i="1" smtClean="0"/>
            </a:br>
            <a:r>
              <a:rPr lang="ru-RU" sz="3600" b="1" smtClean="0"/>
              <a:t/>
            </a:r>
            <a:br>
              <a:rPr lang="ru-RU" sz="3600" b="1" smtClean="0"/>
            </a:br>
            <a:endParaRPr lang="uk-UA" sz="3600" b="1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1979613" y="1482725"/>
            <a:ext cx="8596312" cy="483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A5970-940F-4426-85E0-2E30ADE813D7}" type="slidenum">
              <a:rPr lang="uk-UA"/>
              <a:pPr>
                <a:defRPr/>
              </a:pPr>
              <a:t>39</a:t>
            </a:fld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B489680-0C44-48F6-B708-13079EBF2D16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5299" name="Заголовок 1"/>
          <p:cNvSpPr>
            <a:spLocks noGrp="1"/>
          </p:cNvSpPr>
          <p:nvPr>
            <p:ph type="title"/>
          </p:nvPr>
        </p:nvSpPr>
        <p:spPr>
          <a:xfrm>
            <a:off x="0" y="601663"/>
            <a:ext cx="12192000" cy="1325562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Створено молодіжний ХАБ “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KOMORA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”.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Закуплено меблі 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на суму 231 тис.грн.</a:t>
            </a:r>
            <a:endParaRPr lang="uk-UA" sz="3600" i="1" smtClean="0"/>
          </a:p>
        </p:txBody>
      </p:sp>
      <p:pic>
        <p:nvPicPr>
          <p:cNvPr id="8194" name="Picture 2" descr="D:\1)Гранты,ОТЧЕТ о работе сектора\29570438_1643208595764793_2965858850457698579_n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419100" y="2166938"/>
            <a:ext cx="5429250" cy="398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1" name="Picture 2" descr="D:\1)Гранты,ОТЧЕТ о работе сектора\альпинарий комора\106098213_993312081148154_4031604908490862862_n.jpg"/>
          <p:cNvPicPr>
            <a:picLocks noChangeAspect="1" noChangeArrowheads="1"/>
          </p:cNvPicPr>
          <p:nvPr/>
        </p:nvPicPr>
        <p:blipFill>
          <a:blip r:embed="rId3"/>
          <a:srcRect t="15897" b="15158"/>
          <a:stretch>
            <a:fillRect/>
          </a:stretch>
        </p:blipFill>
        <p:spPr bwMode="auto">
          <a:xfrm>
            <a:off x="6364288" y="1874838"/>
            <a:ext cx="5307012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6BEED-0831-4D42-9208-D602CB898D58}" type="slidenum">
              <a:rPr lang="uk-UA"/>
              <a:pPr>
                <a:defRPr/>
              </a:pPr>
              <a:t>4</a:t>
            </a:fld>
            <a:endParaRPr lang="uk-UA"/>
          </a:p>
        </p:txBody>
      </p:sp>
      <p:sp>
        <p:nvSpPr>
          <p:cNvPr id="7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FD5BBF7-1A32-4BCF-8958-0FF141D9D83A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459" name="Заголовок 1"/>
          <p:cNvSpPr txBox="1">
            <a:spLocks/>
          </p:cNvSpPr>
          <p:nvPr/>
        </p:nvSpPr>
        <p:spPr bwMode="auto">
          <a:xfrm>
            <a:off x="239713" y="682625"/>
            <a:ext cx="116109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Відремонтовано актову та спортивний зали ЗОШ № 2 </a:t>
            </a:r>
          </a:p>
          <a:p>
            <a:pPr algn="ctr">
              <a:lnSpc>
                <a:spcPct val="90000"/>
              </a:lnSpc>
            </a:pPr>
            <a:r>
              <a:rPr lang="uk-UA" sz="2800" i="1">
                <a:latin typeface="Times New Roman" pitchFamily="18" charset="0"/>
                <a:cs typeface="Times New Roman" pitchFamily="18" charset="0"/>
              </a:rPr>
              <a:t>на суму 363 тис. грн.</a:t>
            </a:r>
          </a:p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endParaRPr lang="uk-UA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D:\Звіт міського голови\фото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3392488"/>
            <a:ext cx="4041775" cy="278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D:\Звіт міського голови\фото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9188" y="2254250"/>
            <a:ext cx="4670425" cy="322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D:\Звіт міського голови\фото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8113" y="1652588"/>
            <a:ext cx="3976687" cy="277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FE66BC-86AE-4DC5-9F9C-B5EE4AC728E7}" type="slidenum">
              <a:rPr lang="uk-UA"/>
              <a:pPr>
                <a:defRPr/>
              </a:pPr>
              <a:t>40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C74D20C-B0C9-482F-B60E-E63884113BE2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6323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56324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6325" name="Заголовок 1"/>
          <p:cNvSpPr txBox="1">
            <a:spLocks/>
          </p:cNvSpPr>
          <p:nvPr/>
        </p:nvSpPr>
        <p:spPr bwMode="auto">
          <a:xfrm>
            <a:off x="0" y="860425"/>
            <a:ext cx="12192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Придбано комп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>
                <a:latin typeface="Times New Roman" pitchFamily="18" charset="0"/>
                <a:cs typeface="Times New Roman" pitchFamily="18" charset="0"/>
              </a:rPr>
              <a:t>ютерну техніку для музею – </a:t>
            </a: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на суму 300 тис. грн.</a:t>
            </a:r>
          </a:p>
          <a:p>
            <a:pPr algn="ctr">
              <a:lnSpc>
                <a:spcPct val="90000"/>
              </a:lnSpc>
            </a:pPr>
            <a:endParaRPr lang="uk-UA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6" name="Picture 2" descr="C:\Users\User\Desktop\фото\диджит\119667629_3362113430570046_7618463747180514666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8" y="2119313"/>
            <a:ext cx="543877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3" descr="C:\Users\User\Desktop\фото\диджит\119707585_3367008860008570_64386687511969928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1263" y="1744663"/>
            <a:ext cx="5286375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F8BF0-A5D3-41E1-9394-618B666A1AF5}" type="slidenum">
              <a:rPr lang="uk-UA"/>
              <a:pPr>
                <a:defRPr/>
              </a:pPr>
              <a:t>41</a:t>
            </a:fld>
            <a:endParaRPr lang="uk-UA"/>
          </a:p>
        </p:txBody>
      </p:sp>
      <p:sp>
        <p:nvSpPr>
          <p:cNvPr id="4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0072CB-E7D5-4F11-8BBA-04EF13C4F54F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9092" name="WordArt 2"/>
          <p:cNvSpPr>
            <a:spLocks noChangeArrowheads="1" noChangeShapeType="1" noTextEdit="1"/>
          </p:cNvSpPr>
          <p:nvPr/>
        </p:nvSpPr>
        <p:spPr bwMode="auto">
          <a:xfrm>
            <a:off x="2439988" y="2211388"/>
            <a:ext cx="7307262" cy="213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СПОРТ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FE16C-72AD-4EA6-969B-3B4171D7C824}" type="slidenum">
              <a:rPr lang="uk-UA"/>
              <a:pPr>
                <a:defRPr/>
              </a:pPr>
              <a:t>42</a:t>
            </a:fld>
            <a:endParaRPr lang="uk-UA"/>
          </a:p>
        </p:txBody>
      </p:sp>
      <p:sp>
        <p:nvSpPr>
          <p:cNvPr id="7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B13A6C9-0E87-48D7-935B-3EB38686858C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603" name="Заголовок 1"/>
          <p:cNvSpPr txBox="1">
            <a:spLocks/>
          </p:cNvSpPr>
          <p:nvPr/>
        </p:nvSpPr>
        <p:spPr bwMode="auto">
          <a:xfrm>
            <a:off x="0" y="974725"/>
            <a:ext cx="12192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Біля ФОК “Ангар” побудовано спортивний майданчик зі штучним покриттям 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i="1">
                <a:latin typeface="Times New Roman" pitchFamily="18" charset="0"/>
                <a:cs typeface="Times New Roman" pitchFamily="18" charset="0"/>
              </a:rPr>
              <a:t>2 млн. 378 тис. грн.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i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Рисунок 6" descr="D:\Мои документи\ЗВІТ МІСЬКОГО ГОЛОВИ\2018 год\фото посол\IMG_3301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68300" y="2330450"/>
            <a:ext cx="5486400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Дарья\Downloads\45491587_184180325844989_6287231521707261952_n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6324600" y="2290763"/>
            <a:ext cx="5459413" cy="398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EA171-011A-44A8-B261-B304CA29C447}" type="slidenum">
              <a:rPr lang="uk-UA"/>
              <a:pPr>
                <a:defRPr/>
              </a:pPr>
              <a:t>43</a:t>
            </a:fld>
            <a:endParaRPr lang="uk-UA"/>
          </a:p>
        </p:txBody>
      </p:sp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9138" y="692150"/>
            <a:ext cx="10528300" cy="15763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sz="2500" b="1" smtClean="0">
                <a:latin typeface="Times New Roman" pitchFamily="18" charset="0"/>
                <a:cs typeface="Times New Roman" pitchFamily="18" charset="0"/>
              </a:rPr>
              <a:t>Завершено будівництво фізкультурно-оздоровчого комплексу </a:t>
            </a:r>
            <a:br>
              <a:rPr lang="uk-UA" sz="25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500" b="1" smtClean="0">
                <a:latin typeface="Times New Roman" pitchFamily="18" charset="0"/>
                <a:cs typeface="Times New Roman" pitchFamily="18" charset="0"/>
              </a:rPr>
              <a:t>«Ангар Спорт» </a:t>
            </a:r>
            <a:r>
              <a:rPr lang="uk-UA" sz="2500" i="1" smtClean="0">
                <a:latin typeface="Times New Roman" pitchFamily="18" charset="0"/>
                <a:cs typeface="Times New Roman" pitchFamily="18" charset="0"/>
              </a:rPr>
              <a:t>на суму 13 млн. 180 тис. грн.</a:t>
            </a:r>
            <a:r>
              <a:rPr lang="ru-RU" sz="25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/>
              <a:t/>
            </a:r>
            <a:br>
              <a:rPr lang="ru-RU" sz="3600" b="1" smtClean="0"/>
            </a:br>
            <a:endParaRPr lang="uk-UA" sz="3600" b="1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1773238"/>
            <a:ext cx="5022850" cy="261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14338"/>
          <a:stretch/>
        </p:blipFill>
        <p:spPr>
          <a:xfrm>
            <a:off x="7246938" y="1773238"/>
            <a:ext cx="4632325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9" name="Picture 7" descr="C:\Users\User\Downloads\117341796_624419194849543_629448254175785205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3224213"/>
            <a:ext cx="42751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51278-5C16-4F46-80BF-E72EE36E2245}" type="slidenum">
              <a:rPr lang="uk-UA"/>
              <a:pPr>
                <a:defRPr/>
              </a:pPr>
              <a:t>44</a:t>
            </a:fld>
            <a:endParaRPr lang="uk-UA"/>
          </a:p>
        </p:txBody>
      </p:sp>
      <p:sp>
        <p:nvSpPr>
          <p:cNvPr id="942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smtClean="0"/>
              <a:t>Закуплено спортивне обладнання для ФОК “Ангар”</a:t>
            </a:r>
            <a:r>
              <a:rPr lang="uk-UA" sz="3200" smtClean="0"/>
              <a:t> </a:t>
            </a:r>
            <a:r>
              <a:rPr lang="uk-UA" sz="3200" i="1" smtClean="0"/>
              <a:t>– 700 тис. грн.</a:t>
            </a:r>
            <a:endParaRPr lang="ru-RU" sz="3200" i="1" smtClean="0"/>
          </a:p>
        </p:txBody>
      </p:sp>
      <p:pic>
        <p:nvPicPr>
          <p:cNvPr id="94213" name="Picture 5" descr="зображення_viber_2020-09-18_11-54-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3054350"/>
            <a:ext cx="5449887" cy="3311525"/>
          </a:xfrm>
          <a:prstGeom prst="rect">
            <a:avLst/>
          </a:prstGeom>
          <a:noFill/>
        </p:spPr>
      </p:pic>
      <p:pic>
        <p:nvPicPr>
          <p:cNvPr id="94214" name="Picture 6" descr="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1700" y="1622425"/>
            <a:ext cx="5897563" cy="393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7F626-A5A0-4B82-9C39-3C2ECA0CF045}" type="slidenum">
              <a:rPr lang="uk-UA"/>
              <a:pPr>
                <a:defRPr/>
              </a:pPr>
              <a:t>45</a:t>
            </a:fld>
            <a:endParaRPr lang="uk-UA"/>
          </a:p>
        </p:txBody>
      </p:sp>
      <p:sp>
        <p:nvSpPr>
          <p:cNvPr id="911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smtClean="0"/>
              <a:t>Замінено огорожу футбольного майданчика зі штучним покриттям</a:t>
            </a:r>
            <a:r>
              <a:rPr lang="uk-UA" sz="3200" smtClean="0"/>
              <a:t> </a:t>
            </a:r>
            <a:r>
              <a:rPr lang="uk-UA" sz="3200" i="1" smtClean="0"/>
              <a:t>– 300 тис. грн.</a:t>
            </a:r>
            <a:endParaRPr lang="ru-RU" sz="3200" i="1" smtClean="0"/>
          </a:p>
        </p:txBody>
      </p:sp>
      <p:pic>
        <p:nvPicPr>
          <p:cNvPr id="7172" name="Picture 4" descr="D:\Звіт міського голови\Звіт 2019\Дренаж\081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24184" r="7033" b="23547"/>
          <a:stretch>
            <a:fillRect/>
          </a:stretch>
        </p:blipFill>
        <p:spPr bwMode="auto">
          <a:xfrm>
            <a:off x="3830638" y="1584325"/>
            <a:ext cx="41148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720CE-D2EA-43D0-96A0-9184704DC1AA}" type="slidenum">
              <a:rPr lang="uk-UA"/>
              <a:pPr>
                <a:defRPr/>
              </a:pPr>
              <a:t>46</a:t>
            </a:fld>
            <a:endParaRPr lang="uk-UA"/>
          </a:p>
        </p:txBody>
      </p:sp>
      <p:sp>
        <p:nvSpPr>
          <p:cNvPr id="921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smtClean="0"/>
              <a:t>Побудовано спортивний майданчик для фітнесу та воркауту (ліцей №7)</a:t>
            </a:r>
            <a:r>
              <a:rPr lang="uk-UA" sz="3200" smtClean="0"/>
              <a:t> </a:t>
            </a:r>
            <a:r>
              <a:rPr lang="uk-UA" sz="3200" i="1" smtClean="0"/>
              <a:t>– 200 тис. грн.</a:t>
            </a:r>
            <a:endParaRPr lang="ru-RU" sz="3200" i="1" smtClean="0"/>
          </a:p>
        </p:txBody>
      </p:sp>
      <p:pic>
        <p:nvPicPr>
          <p:cNvPr id="92164" name="Picture 4" descr="_MG_84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25" y="1920875"/>
            <a:ext cx="5507038" cy="3662363"/>
          </a:xfrm>
          <a:prstGeom prst="rect">
            <a:avLst/>
          </a:prstGeom>
          <a:noFill/>
        </p:spPr>
      </p:pic>
      <p:pic>
        <p:nvPicPr>
          <p:cNvPr id="3075" name="Picture 3" descr="D:\МИНИ-ПРОЕКТЫ 2016\!Отчет по мини-проектам на 01.08\Підсумкові звіти\фото минипроекти\спорт\IMG_20161117_130621.jpg"/>
          <p:cNvPicPr>
            <a:picLocks noChangeAspect="1" noChangeArrowheads="1"/>
          </p:cNvPicPr>
          <p:nvPr/>
        </p:nvPicPr>
        <p:blipFill>
          <a:blip r:embed="rId3"/>
          <a:srcRect b="48669"/>
          <a:stretch>
            <a:fillRect/>
          </a:stretch>
        </p:blipFill>
        <p:spPr bwMode="auto">
          <a:xfrm>
            <a:off x="339725" y="2238375"/>
            <a:ext cx="59563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340022-4B8D-403A-B173-7B5D65AE1935}" type="slidenum">
              <a:rPr lang="uk-UA"/>
              <a:pPr>
                <a:defRPr/>
              </a:pPr>
              <a:t>47</a:t>
            </a:fld>
            <a:endParaRPr lang="uk-UA"/>
          </a:p>
        </p:txBody>
      </p:sp>
      <p:sp>
        <p:nvSpPr>
          <p:cNvPr id="952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smtClean="0"/>
              <a:t>Облаштовано спортивний майданчик для пляжного волейболу</a:t>
            </a:r>
            <a:r>
              <a:rPr lang="uk-UA" sz="3200" smtClean="0"/>
              <a:t> </a:t>
            </a:r>
            <a:r>
              <a:rPr lang="uk-UA" sz="3200" i="1" smtClean="0"/>
              <a:t>– 200 тис. грн.</a:t>
            </a:r>
            <a:endParaRPr lang="ru-RU" sz="3200" i="1" smtClean="0"/>
          </a:p>
        </p:txBody>
      </p:sp>
      <p:pic>
        <p:nvPicPr>
          <p:cNvPr id="3075" name="Picture 3" descr="D:\МИНИ-ПРОЕКТЫ 2017\статья на сайт облсов.(фотки)\IMG_74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38" y="1912938"/>
            <a:ext cx="5503862" cy="411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МИНИ-ПРОЕКТЫ 2017\Фото с открытия\IMG_7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1625" y="1712913"/>
            <a:ext cx="4948238" cy="439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2033D-903A-476A-90D9-58501FA97424}" type="slidenum">
              <a:rPr lang="uk-UA"/>
              <a:pPr>
                <a:defRPr/>
              </a:pPr>
              <a:t>48</a:t>
            </a:fld>
            <a:endParaRPr lang="uk-UA"/>
          </a:p>
        </p:txBody>
      </p:sp>
      <p:sp>
        <p:nvSpPr>
          <p:cNvPr id="4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0AD2055-5573-4D8C-B1D4-E6982BFDE035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7347" name="WordArt 2"/>
          <p:cNvSpPr>
            <a:spLocks noChangeArrowheads="1" noChangeShapeType="1" noTextEdit="1"/>
          </p:cNvSpPr>
          <p:nvPr/>
        </p:nvSpPr>
        <p:spPr bwMode="auto">
          <a:xfrm>
            <a:off x="903288" y="2211388"/>
            <a:ext cx="10571162" cy="213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КОМФОРТ ГРОМАДИ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C5E8A-76DB-427B-A570-1EF7F23388F1}" type="slidenum">
              <a:rPr lang="uk-UA"/>
              <a:pPr>
                <a:defRPr/>
              </a:pPr>
              <a:t>49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3128856-C45D-4F81-A553-35AE53771A65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4035" name="Заголовок 2"/>
          <p:cNvSpPr>
            <a:spLocks noGrp="1"/>
          </p:cNvSpPr>
          <p:nvPr>
            <p:ph type="title"/>
          </p:nvPr>
        </p:nvSpPr>
        <p:spPr>
          <a:xfrm>
            <a:off x="-346075" y="412750"/>
            <a:ext cx="12192000" cy="1138238"/>
          </a:xfrm>
        </p:spPr>
        <p:txBody>
          <a:bodyPr/>
          <a:lstStyle/>
          <a:p>
            <a:pPr algn="ctr"/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Закуплено комп’ютерну техніку для </a:t>
            </a:r>
            <a:br>
              <a:rPr lang="ru-RU" sz="2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Центра надання адміністративних послуг (ЦНАП)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latin typeface="Times New Roman" pitchFamily="18" charset="0"/>
                <a:cs typeface="Times New Roman" pitchFamily="18" charset="0"/>
              </a:rPr>
              <a:t>- близько 220 тис. грн</a:t>
            </a:r>
          </a:p>
        </p:txBody>
      </p:sp>
      <p:pic>
        <p:nvPicPr>
          <p:cNvPr id="8" name="Picture 3" descr="D:\1)Гранты,ОТЧЕТ о работе сектора\17274452_234156203658551_641825465_n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530225" y="1857375"/>
            <a:ext cx="4294188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D:\1)Гранты,ОТЧЕТ о работе сектора\17321711_234156236991881_906428415_n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6751638" y="1833563"/>
            <a:ext cx="4446587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:\1)Гранты,ОТЧЕТ о работе сектора\17270897_234156273658544_1574819610_n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3803650" y="3741738"/>
            <a:ext cx="4949825" cy="257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90B08-8C90-4358-ACD5-AD7C0468E84C}" type="slidenum">
              <a:rPr lang="uk-UA"/>
              <a:pPr>
                <a:defRPr/>
              </a:pPr>
              <a:t>5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E8738A-607B-413F-9861-228DA91559E3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0" y="625475"/>
            <a:ext cx="12192000" cy="13255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меблі для всіх ДНЗ міста у кількості 2026 одиниць –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на суму 1 млн. 116 тис. грн </a:t>
            </a: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/>
              <a:t/>
            </a:r>
            <a:br>
              <a:rPr lang="ru-RU" sz="2800" b="1" smtClean="0"/>
            </a:br>
            <a:endParaRPr lang="uk-UA" sz="2800" b="1" smtClean="0"/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 rotWithShape="1">
          <a:blip r:embed="rId3">
            <a:lum contrast="30000"/>
          </a:blip>
          <a:srcRect l="12726" b="10692"/>
          <a:stretch/>
        </p:blipFill>
        <p:spPr bwMode="auto">
          <a:xfrm>
            <a:off x="569913" y="2044700"/>
            <a:ext cx="7304087" cy="420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 rotWithShape="1">
          <a:blip r:embed="rId4">
            <a:lum contrast="30000"/>
          </a:blip>
          <a:srcRect l="2066" t="-77" r="490" b="-4466"/>
          <a:stretch/>
        </p:blipFill>
        <p:spPr bwMode="auto">
          <a:xfrm>
            <a:off x="8250238" y="4197350"/>
            <a:ext cx="3525837" cy="209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" name="Рисунок 8"/>
          <p:cNvPicPr>
            <a:picLocks noChangeAspect="1" noChangeArrowheads="1"/>
          </p:cNvPicPr>
          <p:nvPr/>
        </p:nvPicPr>
        <p:blipFill rotWithShape="1">
          <a:blip r:embed="rId5">
            <a:lum contrast="20000"/>
          </a:blip>
          <a:srcRect r="5233"/>
          <a:stretch/>
        </p:blipFill>
        <p:spPr bwMode="auto">
          <a:xfrm>
            <a:off x="8250238" y="1751013"/>
            <a:ext cx="3525837" cy="209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ACCC4-001B-4C60-99AE-217EEB5E0B81}" type="slidenum">
              <a:rPr lang="uk-UA"/>
              <a:pPr>
                <a:defRPr/>
              </a:pPr>
              <a:t>50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5A62DE-4BF8-4C14-A5A4-F012213D496E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59" name="Заголовок 1"/>
          <p:cNvSpPr txBox="1">
            <a:spLocks/>
          </p:cNvSpPr>
          <p:nvPr/>
        </p:nvSpPr>
        <p:spPr bwMode="auto">
          <a:xfrm>
            <a:off x="134938" y="955675"/>
            <a:ext cx="12192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Придбано Кейс “ Мобільний Офіс ” та створено дитячий куточок </a:t>
            </a:r>
          </a:p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для ЦНАПу </a:t>
            </a:r>
            <a:r>
              <a:rPr lang="uk-UA" sz="2800" i="1">
                <a:latin typeface="Times New Roman" pitchFamily="18" charset="0"/>
                <a:cs typeface="Times New Roman" pitchFamily="18" charset="0"/>
              </a:rPr>
              <a:t>– 76 тис. грн</a:t>
            </a:r>
          </a:p>
        </p:txBody>
      </p:sp>
      <p:sp>
        <p:nvSpPr>
          <p:cNvPr id="45060" name="AutoShape 2" descr="data:image/png;base64,iVBORw0KGgoAAAANSUhEUgAAAYEAAAFUCAYAAADCqoC4AAAgAElEQVR4Xuy9Z6xlWXbft9+9L+dXuaqrq3P3dO6e6cmcPNMMMxySoEFbsPzBoOUPNmDANiADsiwRcoBAErQsk6YoEYRAy7BIkRQlwKCGQ870hE4TO850qM5d1V1d8eV47zV+a+3/Oevsd96rHpLyF/MBDzeds88Oa/9XXnso/fXfX8/AX8/AX8/AX8/A/29nYIiR9weDQZyBfv6gL3vF9MSLec8/9+g91/t3g0TTo0OdtLmzk0a63dQZGkq9nV7qdDpppDOUdrZ7qb+zkyZGx1K3m9JOr5f6/Z00xHW97bS1tZWeePJ76dKli+ntt99Oi0uX7Xf++G1jYyMNDfr2nH6/b/+DwZDdr/+dnZ3U7Xbte/54Pzo6mk6dOpVuf8+dqZs6aXZ2Po2MjKTnn38+ffe7303cc/TwEfvu29/+tvWXP57De56zsrycriwupgceeCAtHDyQJiYm0pUrV9Ly8nKan59PJ06cSFNTU+nIkSN2/blz52wM29vb1YyOjY2l/lDf+kq7/j9sr+r/cHfUPg8P+2u3O2L9596RkW6amZtNU1MT9szZ2Vn7vtthVD7eQRqkofyezz4S/56/ofzatgvKe1t3SiYf+lv+MV8iL41H11RkNySK8/nVPOs61kLfqb342uvtNO5TP/Q85r51bPlZvZ7Tz35/Tlc+FtrVe77vDg0F2tvdTq/nO0hrHGmT99AjdLy2tpaWlpbSxYsX7Z/v+O3SpUtpZWUl3X333ekTn/hEOnToUNWHpeUrRgvDw06TXPv666+ns2fPWls8m/k7duxYuv7669PRo0fT+Ph4NVToaZCG7bPoj2dqvmlzc3MzvfXWW/bP57m5OaM16J1rx8emjM7ZK9A/czM8PGzP5Xt7XpzfSCeDQdrcXLex8s/e0HrRBv+zszP2HP47uW/VAAaDtL65afcyR+vr63Y/fZmcnAz7ZMS+6ww59fcHjhX9fs+euba2Uu1d+kq/JyfH7R76z5iYS1vL/o7dy32b2710+dJyeuvcOZv3xcVFu/faa6+1+Wat6Ift834/vfPOO+n06dPpzJkzeX07hmPb25s2Vq5lnFx/8prj6brrrrM9zRpPjI3YukMn58+ft/W4fPlyWl/btrnm3+hpZMzaEp3Ozs/Zmh04cDDNzMyk4ZGRdOzINdVm3ZcJlMzAgcP/9V6v8dpdTKHXS+N58bZ6vdQd6qRuZyhtrm+m9bW1ND05mV744XPpnfNv26SdOHHMJp9BjI+P2qCHRwDFlLZ3Nm2wsBjAEGwesg45+EewEKEAqgJvbWImFaJ56+y59MNnnqs2NwDOQrIIo8Mj9h7C5nr+WSAmmNcdiGd9Pc0tzNvCsylYaPqnayFKCIfNd88999hmZNG5nzHSh6FhNp0zAgcL34QCjn7PAQT4dmbnv2ljbG4DFg4mXEcfnFibgCTwYRtEwHZAq1m9fmsD5Lbvhjsw2OazxJQ13xFgSyA3Bp38+VcD43ivwIK5HmRBILahcTDP+otMSe+7XQfBEpx1P+upcQgo4xxBJ/H5akvPLJ8f+6JrATEAnM3NK5/1TN4D6AsLC+nkyZMVLQJOBmDrK9Z3+ilmwnsTtEZG7B7ABRr1uRrYtcbYMr3FedEcio64lj3IXjChKwtYvF9dXUsT41NGb9D2vffea8/hWgAH+h5ketTa0iftJwf1TNC5X+yPqn+DQVpZWc7CjzMCMQfasc+jow0hp9fvNZgKfdN6uRDlQqALUY4N9IG9ytxfuXzZ9igClpiJ9hrPHum6wEa7Wzv9NJRG0vmLF9Obb75pIA+GiJnRtjOUyXTgwAHDAV5ZO8cKBN0NwxgExAsXLtjYee6g7+spJjA7PWk0wD+gDt7QnzQYtv6urq7asxeXV+0946Gt3sAxCWHHxj42ln7+536hyQR6/XoHgzWCg1J+cmnf5ce4WQeZuzoUi1HUEh2awBYd2dp2cB8MbLI21zdsQOura+nCuXfSy6+ctkWAEZw6ddIm+e23z6ZrrrkmHTl6yKWY0bG0jYawvZEG/aHUHR7KYAeIOghGKc3Af2jY2mLS+MyE8R4u+tRTT6dnnvlB2tnu24SaZDQY2CIBlmIATjDOmGA6uo524T1II1p4ftOG47sbbrjB+o70xJ+uo72JyTEH7DCnjCt+dmYHE/TxCTg6Q93UHe6kzrBrPbpHawOzlUYRQVjXdQaslWtl+i62r3Z2M4xaui8l4whwkp4lWcb+1WDea0jxbUwgak4lA4F5IalG5lT2m/UugTde3+v5eKRJxle+tw2Zf4+0xbqhlSIMxH7HOed7AFR/bdoSz+Mel0jXjB4EcJpffhNtMx7eQ68OcPV+lGYh0OIzDGQvJudCwwBrQEki1T6iDzyLfvJs10pd0gdoRkfHnYb6A2M4Dz74oO0f3aO9wjwxDv4ludLm2JgzBV3P87z/Tpd6ljR/7rd56eS9nfvHHtU+lcRvNJd8bXkmtOKS97bNHcx7enra1pHvGM9Wpqchly4rCVsMZGzYtYo01E87/ZTW1zdTd1hMZcSuB1sAdV7BNNYVYOY35gYskDY1Pz9r+AAWSvPiuu2tDesPWAkzWF9Ztf4zbuaLdng9euQaY7jzBw7Zqwmo3J/n+crSoj378uUrRgu09R/+wn/czgSkpUUmICJkMnpZB7AN0SCajgGh/npBped7wB5OyB+SQS8TNOaKQa+fpsYnbEGQaJgwVGGu29nZqlTcAwfmbaJmZl3t5M9Bpm9tSDpRHwRAEDj9ZfLcJDSwiZVJ5/LlxXT+nYuVCkk7TJ420SBLEWIQUglt07N50iCNjI1VJh5J4lwPQYpwDh48aG3yBwPiGSwG1xgTkElk4Eyo/nOJI2oCAiImne97g17qdGvpvgLBgX8nJlMC4VDWFPT8Ejz1nF1MKph4tA4CeIFN/Mzct/3peWxKwLwaV7hYwBf7Hq/jvTMxxI/2V9cQd/8ujQtaicyv7Gs5L1HQ4DfTBLLoFOlQ92ndSwagz9CCQJ9nm9kjCyNS8UVL0n4aczVwsBQD0L0CAYBBTKykAaPfkVqTa9OGaEf0L1A2k2O3a7T1xhtnDHTOvPGmmUS++MUvpk996lMV3XKt9S+bnKLAwniWlxetLZ7DvncpHMbgwo/2EoKVzEFoF5tb63Ztr59Myq3MNfk56rNMLDavwRzkTLyXVleXDR/457vhrKVDVpHpm/mHa7ackSGIbm5spz5C7rabiug3TAVJXSYyaVTgDpI+ZmEwTqYraeHME/fxj/S/MD9roA5eMGcIbTyDcQPq/G+sb6WVlTW3AGAAHhqyPvBs2mHs07Mz2XrhGi99X5g/3GQC2ztNuwGCaIPIOjXCwwiiFGWbvT/UYALyBXAdDAFfAByIDtIpQJuOLF1ZtAlZunIp/eAHPzA7JhOIJiBONzMzZdeKsAUWAh+zycrInSk8gigAwCRCpFGKYTKt3aHhNDaBWu0gJKm42gyDWhKI4FAtCts/awMyAUEoYiQiYohbpgR+N3PT6KgRIOaUCPoRQAG2CkSyOShuaBsrJrGsouveaMMeQWUszB318+RHqde1BFz62mRMrZheXVNqDqaytqyNf+X2W/W77Tlak/jUSJ82PzBRGChgnF9Noxrq2xrH7/ld1wvQ92MC0kRKELe+8tzsU4jMQv1r0mKtccT+M36ZP6KGKeYkAUYMQOAL3UFD0G5c77Kf0YRjezLbtnUPwpb2deyX2pEmJRNm2cfbbr6lkjzZ57fefEv62Z/9WVtX0x62N6r+sYYj3WHrd8X4svS5mU1iq6tu3pLQJg2ee83ENdq1Pc0/rKXfy76tbArVXjcGYdK+/y6BjOfKpMR3O/1tM6MAzEjuaAI8W2YcTNLRDDw85IKaMYKtrXRpccmYA/MsRiJ84RVMo68AO//yyYhJn79wwXwESPzMF0zIcC37BjD10hcESf4PzM0bjpqPA2Gh001DyRm5TIIyB9G/C5cuVfPJs/m/9573NZnA6tpGQxeMEr8RRb48gr8YhZiANqhZGbOELIIy7jo6Yt8zSUzK7PRUeuGF0+nP/uzP0pk3XmtMEIOL5hcfrC1jdhqjKkIkgEff1KYGiATJiO9ZHAa+s+PSghbBbPOVTdAZX5RSBJwwrQi80XzCeCFok3YHHZPIt7eYwV7qdkZMdRMoAUb8jo2f3wGpnd6Wmbji3NbvfeLlGB3KnL4BhpjvzJy0W53XWFDD2wA0SqrOXDGl0ZZL1PqMueRqknaf8TAunNyAcH7V97ymPtJK/cp1tCsfT3yunkd/WLe250vCR6KK66+1EsgJCCJQxrUWyOs+gaTuExjp92ivrpgb47Kh9VNn0Em91EtD/aHqNX6v33nl+53NnbS5s2nXd0Y6dj+feeVzf7uftnpbdh3t8v0G5tCdQerCQH1KTVLcGfQTGh6fASskpJ3NLfM7jeC76bhEySvQwe+2t7ImWjITgbH8ImLY7B3+uf6B+9+b7rvvPtuzgN2JY8fTZz7zGTNviNHjiK3MMNvYp51x8c/+kRkEswl2cv1F05h8cbanwt/U5Ezl/xC4D2UTp+OT05ieL1OQnj8y5ma1ar/3+25+wTRk/gk3gYmJjI+46UcCxMT0TOWAF/iDB7pfTm8fmwepAOJyGB8/fjx18TVkc/N2tu9rfqO/zlAwm6Nd0xlOM3MLlXmQfslMpDnAakNbPB9mx+sdt9/TZALrG1vVrEYwitJBRezB/lh9F8wXLnwZxDUkQxyoG+vrlQMVzvfGq6/ZNUTjoPbAHATaZgNN7ggyG2hnYKDZ628biPYHO/bKZ5eU6wgPRQfF/pnTNLmtTDZkgTntD4955I2IUyYYswfv1AQbGVtUzbd6LC7RDHBkGAoEjrSANNJPk5MTaX0dSQGGhDmITbRtkQ/LVxYrEGuCmY+gNj/U/o5a0nTijdqbzDzqX+WYzKYx3dswLWAugdtjB8XMhCrMV8wrGJy/57X8vIMqjmMboRiHPcx6aJA6g6HqNf7OdfqdJ9g6wDRSU6I3DTMzS0nu8VWS/l4+hyg5t0nmkeGbZhcisuI+iNphlPYFDKaKE7GWmVwHqSwww/iZHcxnXo0J5s/MoK6jHaRTMVW+7w127HdiBrpoNj6JtmT9nV4aAswxr7I/e9iqPTAAIWVsZNQFOda/XmKPHut439vMWBqfTKey4+sVcMPPR7TMT/zET5jDk31z4403mjlobnbaJG5AXvNrc6xItWxWZP8BmDiAo3/H6DpH4dg+YK6yY1fOZdo3OgkmSl0jsxpSdGnmihrRdm/HzFCAI9+PjXpUksbPmFzCXrN+bm+4pi+mQp+5HvAFw/jnvWFO9lFKmFMEmExBMOFz585X80RfYZ7MJQyVPkjqHxkZDawvaHQ9FxSlWYi5Wdwf5spxZwy0gzkMfOzgSMx/rdFBDkS1gzhYgxysGnzYbX0V4GbbnzmVHU/sb31rM73z1ttpc2fbnK0PPfRQWlteSZ/73OfMVMQA8K4//fTT6dVXXzV7FxI1hMZf5KySTuTssc0cwgy9k7VtncHzTLjk5ORU1SafTVUedpOLGIA4stTx/raHKIqQ6kl2FRMYlrQulYzr5egSI5MaKseevh8NIXnNqa2dwHwP15daWklFjB1gyFETpmYTHpptyvRH4Mb2i0AnEIyaTdwsUY12mqid/dV7utj1uZZ0HQG1vK8ivGC+SlkKi2afKJFGEI7zoz4YwwZUAcmseUEPYhJiJjIDcR0aGZoZ14vhx7bj82XTlm1Xv8Vx6jvRieY5jr98X+2Z7AhlPHJ6RsdwnFtpKVWEWpYsy7bjOopeIwPT9b5mrgFHpqi1ZBzyXZnpJEcV0abCMtdWl9MNp66z8FXokECIn/mZn0lTkzl6KYOraFEAjlnIgLLTSYtXrqQLF84bENOPaK4Rk0fw8yiXHKqZJ5DoJAuhnJiowFcSucBRjEFRSdHHAQPVHFmUzcqS9cNMM9mUSZ/xnRhjGLhdHSBXRJGc1vLh+PUevaTIQZmFqgCTPOeYczQuaZuugXhUGq8WlZTblKUEuuT7oaHa3Cqa6lnIqAuv65sbxrDc9zZIhJyfPHnq6kygwHn72B5tXced65rSPcf3hIa+8/a5tLi8lB5//PH03HPPWSwtE0T88xNPPJH+3Z/8aXr55ZfNTyBCgIMhQctRa8/IMZK+sIqtryNhnKDr77VBHShd4tdk26i6LhGp7ar9DJr6HH/nO2mlMAFxfAFFVC95rhiWGE1kKqjtbRtQUUEau4hAACBJIzriBUzWfgZmaTjOSLLEGGL7kULbzGCxLW28CPSiEdP+Ql5Grbk0oyviNRGEmuvR9G+U610yAQFkp+NrbrqLubgANmgAx7gHELhkhBPYv+9gS0WSDnkEbRqDgKD8TeMxbSUwSM1l9XtLHkVsy8w2rWG7zlh9o7tUJxOVpFQHVjcJxn0R57Q0Z5XjYE/EP/U/MuzIKNUHXonxv3zpgkXwfeB9D5jN+u6770wf+9jHDJj5U3TVoO/gLcla7aCpRHDX7/gSFBWl+YnMAeblc+KvYjJiCDAFAbGYgfx1kY5Hx/w6A9UcLszzej33KWBCEeDzeWzYw1RFm5MTbhoywF1fNwbC88TsWAs5leVfcYF0MvHsyZnZ6lqfs6ZYLUyR81oMQus9MTldCYEuaDrzIVeosV/6LkzTl9m5hX9/TKCNeYg5PP/Ci+m1115LL750Or3yyisWIkVsMaD/4osvpqeferaShJgMqVtjYx6CFtX+qF7CCCJgMYnagE2JuFbzxBjMxsouys5VMQcjkhxdEzdolKowMPGcncKXUEqFsc1SKrO2+7UvQvPnm9w3fyXJZ3NFuWEN3gpJjmtIYtKGVp8iE9BGMDt9AUJiGJG5iejKZ5VMQAAfX9VngWU5hvL7NqYYwakEMs2Rvtd4uCcy5DjOem6a4y8l5nhPbL/6Hq1jHyYQ561kYrZOjU3f3EECtgjquxlx/fxIL20MLQK73uNzKYE/9kJCRElLrg2spZWl5XTzLTcaEyAi5ZZbbrIESvW52ovIWnkfi4nxG9GDAJNs9dUYspQlaTiaO7x/LpaOj082Ahfi3uc9gA1DQBJXTgj3YZoFYza3XLuQ5E2gBsIn4dvujwRMnQGbBrCybJYFRTGODHcqc4ukc/BLNn8JcUNo/DCtbJIGkDHbLS2umflc41YOg9qiHZ/7mjm4udnXfXFppRJqnbE2I8Umxjxcd2RkrIquGhpC8vU/ezNo25mBCvbPpWzyrSYJu+mI5A0W/cmnnzb7/8XLl8zkc2V5KR0/fk0a7Q6nF194ybQA/ph4Bi7ArCWrOos2Slsu9UkSbOYwCMR842R1Lmf8WvtDPpkwgWgWiUAeo3ciCAh4ULvaQDgCUbn51b5t8my60jJEk03bpo0gxXO3ez6//DeYlLIsTappRj9pHC7BuE1Y44/PjPPXBo4miVXz3zQpZNqqojwaDDbkO5Q0UzKAErgj4AoQS6COcy8pNq6R+uavu3XckuGU7TfWAH9VkemsZ/n8evttfeV7aZRxG5agLJoQ3TT7B/3VJp04f7QvU2U5z/4ZLaQOr2uDAtGVxqT5lJ2cKL8H3v/e9L73vc98ezddf1264447Knrc6bmjV/eb4p3ple8mc7JZpc1kploJapm+ZePHURpt8jjM1Z6u0XzZCMO+4HnCFws5tci0jmGUGNH2pptitGcwGcq3YYDeYNp9S2C1fWCakUcJyazH85XUJXCXSWqo0jqGUUct38Tu3/Y8hioAoe+MrMqDGPOcCq1zt+NaCfkQ0ngkQDOH25tuzhYDZgyHjxz7/44JiPBgBqdfOp2+8tBDaWllOb3xxhvplddfS3NzCyntJEusoOPyujNIEZsWQ/7nEiTqTRw5ZR02plA1FjtuJjEB4uzjJteG1YYQEyg3qYgaJlDeHzdcNDc0wSer+0OeiBPV+Wresr24DShN0sqSbpwTtVNtiMwE4kaMfYIJxE1ZAtZeMoIYSc5t2yVN6r7Kppsll7L9OLaSmZZSdBs4t4Obf1uCadu1SrYqx9m23nFd9N6CForcicgE4m8lI7DrssN+r3lgDmT6K5mAt1fb9cv+tQknTYbljsI41nIeBKJRGzHhI5dbWF5cSp/69CcsWxhNACaAc5jrzZ6d8xAqwarvAonWxhzlEaSK5Ef2LxhQ28l9v1XAn9zcKlOTmInmXeZTvXJvbQkYpOmpWYsSLM1BynReWV2qQN60hSz0uXnZE0OpaNAZrjPTiZ4gyofryZ7meZGxcK98hHOzB20sFsARymJI2l9f8yoJpjnkDGD5AL0dZwrmD4x9yMSAjCOfhSKOjh0vykZcTRPYb5O1/hZVh4zLpC4j/X/py19Oy6sr5gx+5+IFyzZ89fSr6cKFi6auuQbgRCInixaNiYxEXQFnThTYS1LFRhbNISXIIwgpDKsh4eXBifg1ViS3qh+E+eU0i1IajIC/65kBoHp5E+r+0rRhERA5Jj1qKJW0Qx9yaG4byGj+8BHEtgWSO4NaE5DkXwFclmRL8NUG47XUINqBNto5m3kosW3Na2y/TYJ+t8yAe6NNvLG+lTZSg0LbONWnqClGRtZW8iLSaSm0xLk1MLNostrpruvVxl5MQGslLaCc93h/+VtkTB6qu7tuU6RHrQGvEs4AFBK96N+P/8Tn0q233momXsxBmHnlQIUJePvNGkodmFfqpq0Nz97F8avnRNs/97rN3uP7GVd0/Cpwo5xXfRbwiTlwv6Ty7uhYAmQRpiAH1pjkv1gmpg439VpDhNzK9k/NH/NbZG0hOm2VN9RgDv1aW7DoKrKu1zwPSs5fhXkOj7oZp6yXpJBPMcXNnBGvHSYGMzLsjmMFNjSFjB/RHPSXYgKGNB6rf+ats+nPv/pV81bD1dY2SSJJ6Z2z76QXXzxtHXbibGZwRs7OAsbNaISao1MEauVGxhFYqXahvIJfzy70+PgoHdtzioJoItCoDtp3Sf2uuV8EMdVriQCucfC6sVUTf/xe8171K5uu1A9dS9ChPY/UyaB2R8CjDVP8s18h/iYm0CY1811kviU4G4iFmOy9wCZKxuW4IkiWkmsDrFpMSJFplUJAlAR5X85/DZK1YzfOf/ns2M8GkxzUBe7i9xHM2wSEKFTsxzjFyMTM29cY2sNc6mZPL3ngIRpujaozpvns9O7AT5ROGxOIjE7PlODF2NjDi4uX0+jYcPrCF75gJSMOHz6cbr/9Nsv7sbwFJOcqpKRJn8YEMM90R6twb0n05Vr5/DkuCORkMycaLtJu6XyWJqr1jvd3LOyya4UrPWx7y8JeZYph3AJzpH3PX2o60ulXb9sLAFoIqcpaZJ+cSmhUCXI4latSO+SBuLNczmP5RkiPsfXJtZZIavUxj1iYrYrg4efgvcpyMAbDO6noWVATk7Fw1ompH80ctItAd0n6uRDVVbjFG2feTN945GFLjCAEFCZAtuOzT/4wPffc86ZWVcCcTRhGDKG4WBtQkfiiDWsLjdUu1BBi8iMTgCnUUg4JTADEjjltIlhFwKNfcgSXvoPIBPYCsbKt+BwqEcb7FO6q72TTjWOPYGUx4fGvKBxXqfM5ySRueNpRcmCcswg0zF20sTbmusUhXYKHmFYbg+A7ZWCWIB77uR9paXyROere+Gy1r7Hp1UqP5AgfgUyci736X61P9inEeYnzV5oD41i4R9FBbWPkd5k9xAT0neihMpnl0FfLHiWtbGfgeTQ5abEthNb2ltFL7bdQP8r1iLZ13iPY4SCdnBq3kFAYAFFCd955exUZZOPLkXd1aZC6VhZI1Nv22knRXMN92rNUE5Y9W0KJgJ7rqOUTJWmZQcs1iOYifjMNv9NNM9NzqZOLQnoOgwNcP0dcSWLH9m9aUD+EXXc6aWzSJW7Ph8hVSvtuvnKTmYebRgZKH1UvaW52IUujeeYxbRH333PBRaawtexrYA4U92/lROT7U5SZ6iWRvEnYcU7qE6Mh+fDIieN/SSZQUYlL+eL0DYU/q5j8bpJkp5NOv/JyeviRb6T5hQUPu9raNGnkO499z5gA9kTnwLXN0AgvS1pxY0sy8MUcducktlUyIQeeGclnMiiRFLY9syxnSpLM5KBON23zWrJSM8pG0og2A9eLGLUhLfs3q/Nxc0apUZs0glAEIvoeJfRILJGQ4/j1PfeZOtrtWHXWuHnEKLR5FYWkjaRllMBQtq8+Sf0vzSFqvwSNEsxKQC1B2NYhS+rleGug3p2joOcoBLdm7LV54+o+BTcXyRQhcFCfpQWVwC0GYHbvooJp1AB4rzDH+L3mmterhYjWDlEHBfVR61EJCTCBrOnJhsyzqfRJBF2MM3czQw5t7rkms986aq2jWRVNgDILs3PT6ed+7mfSgQOH0smTJ9Kdd97ZjMjqS8iJQlbWXFSWJT+8ZNS1cFQzKa2JmKOiepQprUxoZUhb3gw2fyTo4W6VWQ0e7AxSNgd5B2QOGhsfSWOjE1agscqwM1+Cm4NgDJK4yeYWLmiOZU5SZJGHz7iJ2yKScqimMaatntFg6ThOVhEhJ23xkrVyaQxqw7R8/BPBz2D9yOYgfBtGewjG0E+vnzqjY3+xENFdm7u1WIFf1bQAu7Dxxtmz6Q//8F+ZERSpf3p+Oi0vraZHv/l4Ov3iy57RlonYpABKL+QkrvjsXQBLej2SRE48AZW3KTftsVLWF+xo8ZXvMfdAihBG5V8ozCkmyeQKipIIYx/pJxmyXCPPPKFY6rf9nvMEbLFsfHViFZ+ph1+PqajQmqOamnPfrH+P+u9Jve2lI6I5J85dyZT22oBREym1kRI8ojSuDdwmCcd2ou+njRnGZ5RSsWlwliviFFdKr3FdI3gK5PmuZBQlnbdpArH/UUgpgd72QtBK2+iY3xVXznsABpoBtGJioSVW5yq2EbDRY1yDGTGpH+FqaWnZBC0zb2z30/iEa8OA2PzMbJqeofaMh0ISDTBfr1EAACAASURBVNP2Vwk/eQ+KpgEYZddevHQ+3XDDdekzn/l0Wlg4kO6++6507MgRM1twTSWAxOq3FlrtZqu2udZzJejtzRgycKuZnBGtTGksYjY3+dVAqIP5adjK2JCf4NpHXSW2zlfgXANoYyeNWR6Bg7SHjNZChgmQO27KUe0g7Rcx72gOsvwCX8hq6JTJiMBO3oOvpzN14SJrW2k5DVM15Wd20taGF8GjrUjTYjD0w5zPMLvuXxETaKWc8GWuxGqMlIGdPfd2+rf/9o/T8Kh7xsemxtLileX02MPfSi+/9GowB2XzTk5iMmkrZ8/FBTCuPTqa1le99jp/URXkHt2nzShg0qsxgWwSKQFEoCJgqqWSOurENr1VMfXwValcnpot1bAuBsXvHGChyID19bWqLK1l+lsETT2J3qc6qklMJIKA19bxv1IK5XObNBzHQp8igOp9ZBhl+/FZsS9tG1bzsB+9lMzDNlfWDsQkYjv6nTatLo8li9VjNVU/3x8BO66lxlkyqXj9XuOMY7H788FA5Rq0zWvZJv0UE6B/ALdt3K4LFrZpLaQyr3EITDAGkkOwTSPu9dLKGkxgySpM0jeVLqZO1fLykrWLCWfUyiN0zCYf/5ogXIdYStCBdgE8ngUTuO++e9KHPvRBCw8lNPRILgDJOBTZE2nEKpAEIi8Fi5KRxto5Wvd4v5WTLyLByjWPz4+mGd4TRy/hIkbdiFYA1uiroK1oX8f3YcwkJ8fx+06oHQQoRzqg3So5jYNzxrxAXS06g3eekaxQURtvFnYF6kqEIzCF7zCz6w9TVkwqU6KZhNoT11z3V6MJ1IQjEMqZj8VuB8YAqnMXzqcvf/lLaWzCC0YNugNjAo9847H0+mtvGhOIqp7ZNXN8u5w7AixFfLBJ8ObzJwDmvextvFcZay20Xk1CwyyEpJNrjgs4IqEwmQIgcfzo/EGd39qsU7u5V1l73EucMH3Thjbgymo9aroRNlV3sg2vNi/VZhKpmyJMJyqZzZoSVckIpMKLEHcxwpZyEOU9JZhp00VGEYFZJBCZTdyIkUS0xvEePY82mWtFi0QJXnOCYzsKBxEQ2gA+ahtxLeJ9JSNo67sDUa3VvZv792Ks0hhdM3TzCZYIvW8DOT8vwq0VPn630y8ue+166IlsYOj7yJFDFsFy/vw7Zs5AE6A6pglSbWGFxYlwPJ92WAvAB1o2n8DipfRjP/aRdM89d1u9m7vuuisdXPCCZoCYmZ1C4ADf68Q7jSnuiyaduca711rId9bGUNoYeVx3+QeMznMp+sgIIkbE2kdi2BIwba9nAVDgXkUe2ZkDGWstcKOZ3yC6x5zIvWIstSkphJxiStr2MFPlSMh5jaNa/VUbprGUp7CBkfn+icnZv0omUCbaxCX2rWMJY71BeufiO+lrX/tamp6dMgLZ7G2aOegbDz2c3nj9jDEBOSEN5JNPmv40UAG+CJMnHjt2JB07diJRehr1jaPheIX+/NALP7HLkoMtE7eOniBpw5PGHFjpK2qgXlWtkt/JkFxbo8Lgqv2Owjk2PFbF8FIvnJrq1BlnDIwT7z3hr+LsjFNxu4TUoQ1EAAVbfIGzYyefv1ACqgMcVRj9+LtSgosbIUpQ5aaJcxyvKxlB/C0ykvjctg1Z9qsEVEntuq7cwPSj2liZsA28snq+xSlamQ+WbbQxAfU99rVkQOXctTHB5j1XS6lsnvcQ10tmFgPIrMEYQNphL7WpMNI/v1spti7g4QzAtMzVjbS0uprpz+vXMAd+nsVQunzlYtpcW7NsWItvH+7kk/l251TEdRPDhVZk3jRtY3Mtffazn0433XRjohomTGB+dtaeCZMAlEqfCMwrChGRgTcl/dLsWZtQbH1ajiWNwoXei5Fq3SPAm/aY83zKPVKOvxQixVTwOUhobBNoZIaBXnFA51ol5ng2pkJOQU4UUzirRzC5WdkOuDJz92grsK+t+kFESnYT44z9VYVXhbsODY2UjuFckLttBt/1d01twIt11Tejsp47fz5985vfTHMLs1a1b3Vz1Yj261/9ZsUEAD8RHIvMwJgEJBsAz84jyIDHITMUq7r2mpPp8JGD6eCBw1Zr3I5jzIXE2ET7RUfY6UBmg5ON0kPpVFpZoXViGmIORCyIOehYSyYatcsPjbhsGdBPPfVUunxp0ZzeEIGbpxzczYowVEdBaLaImDLH02ZdQCpKxr6DAvMNcd77AVsE3zamsJdUL2CKTCFqG23PjJJr2+/xuzo0uFmETv3luTp/QRogfbJwvdFu2sm+lgjU6h/3lpJoOc7S/NDGhPaSRq1wXRF2HAGePkVG1AY0BkQ5kU4RMjI/WOx6jupSqKDmwM5KyJm3AAmCB05gO52MMtNdj6uv527Iavu7YNIxk5BFl+TopjatLTI6niWpnXHgFIaxfPGnP58OHz5kkUHkCnBcrNYXmrcy6/nPAKowB0Xt1ummTvSMa1rNXY7k0jNk5y6hKgoEvt+a50SL6YopRZqN6y365H5pADIz0y6aQDQjRZM0bTJ+YVqZuGZmHMrsV2BZO49lznFhsy4FUSWG5XMRwDuj8aB1lJnL0hpkSjp4aFd00F+GCcTThaM7OJ704lLK2++cSw99/evpwKEFYwLL68tmt3z464+m1159wwBemoAPqq6P4dKHe9a57qabbrIMxeuvP5Xm5+aysxUHG0fv4cSRw8fjoWN9+hLk+1Y62RNXYvVJGJlVmSSEIB9aYhEVoVqlzg3gtB+7Lie2wLgWF5ctQe6xx75l1VH5HZV5bc0Pw6bmCcwNaUwE6z6DDXPqsal9EygEthnPbpu242pi+ReBrZSESmbA3Eai530E6VJSi8+K15ZtxOfsJ0uoDW3yEoxkKpFJUCZD20BojOYPcCZujmLzoWjeMK1Q3tvPSYjMXucluINy75PJFG8fr4uapJhyrFYaS2CX1UzLEtkK6WQz68AUAY4BCqkw3Y6ZFVVW2NZnyH1NmDKhAeiKfcWe4ncVINRZxAA2gEmoI3+UN8dhPFRF79RlP9qYHnTgzmXfl9TOWViYSz/9hZ9K8/NzliXM/2gOpOAZkbYqUC6UJpl4axpp0nPF9CqO1AxnjUy2ZOh7MYYGcynya6KWy3UIogLxqLVqPDrxS3MTAZvr0bjEhDR3XCMGbmc/5BBTnaPSDK1xX2NpChIj0nkKMplWJrjgPCYqSCGrtDW/cKTUBLavrsvut4vN4KNNVK1UdYdLvEPp7Ntvpa987aF08NAhZwJrnJm5nR795qPmGNYJQpXklp1tW1t+KIw2/0033ZA+8pGPpJtvvtm99UNweavlWVWH9IJPxNhiq/eDwFVF0k3gSJ3+iorm84VEBpF7wpoXovPv3ajlVShjO3ze2NhMExM42sZsonXIyeiI1xS/cOFS+pM/+ZP07LM/tLAtJa9hlnJJVRm0Hk64tLhiqeZbW34ARQmmTuix6Fez9ku5EbRJ9toguzdhe0G6fUlgnx/30hR0S9QEtIFKRrXXZ1tBqwjq5r6SCehzBHmB+V5MoDyO8mpMwplY8zCeKHSUz5MQUjEXS9aCVjmgaDjNTHHmrW9amIIAaCrXq6/LoDjIAiIAwsrKauUQ5p7xTH/8Zvb5MS+kpqi7qSmqWA43NIG2ZRT4ixYVQQMT4Czwz37mU2lubtZMQadOnbIUNWkM0TxSgWvMuA/JhvGI0ahNVZpCxoMSpKVp7CWEiL7Vjl4rDS4zgQZjCH6yeDKhTg4z8wxOXWN4u2tvRWYpbVRagDQFvTrd1gIv/YqahcxBPv+1oO1Y1bfjJcUgFEQhpsIr7UUNE7qamzvaxgQc5AR2P9prW5HpAExUyex00lvn3k5f/erX0oHDh9LK6qoxgvWt7fTYw49ZiCiD1QIb4Hfc683GQPVk4m+//fb00Y9+ON12221+otfWukkeEWhEQFqoqLrF60QECrETEcT7pQJH6bQ0i+ganiPHjNvn8ufhsXTmzFvpy1/+cnryyafT5ASHbRBmt2FjqIl/yDY+znKYAM50ZRu3g6NqqNQZn6UpgvssLC3US6nYdAjbK4E6jvdqIN7Wt7ihSmAppcw4n21tKURXQoD6prHGAnalCcDMD4VmU23+bFYUuJU01AaIbdcgYV/tr21dqn7k26EfJEFO3QNEAByLIqMuTaeTJkZHsx2/PgnLInYGnlCEKYjkLTQBvp+amDD64fP6xqr7VSbHDDh4DxMgsmY0V+GNY4j9lV1foKWIFc4Dv/XWm9MnP/GxND09ZfkB+AWy6l3RbhQybP5CMiOfa3NdnVEc+1JJ+qFaa/xd5iCtTdtcR1OQ7q2YQRCBSy2UzwJWrZecygJ698k0y6lHRqP+y8SnvtCemzX98BhptqW2ESPE3Ffgvh5FBykXAeEFSwjmZEp8I0RittYreALWwHTe8577mkxgfeXyIEoy8cDuptrr6nT5ezz3t5bY/Bl27N3QcOL0njfPnknPPvODND03a0XkqNmxvr6ZvvXYt9Mrr7xWRdF4qrtLuq4yeQEkNsOnP/3p9NGPfjTXEBnkg9pJTa+zZrXxS7Dba5PbaUwtjtX9wEvqXSTiXYyIk6YywTMHzz//YvqX//L3zcHjm3wrH63nT+IaP6Tiikd35GxBHMtNKcevr8Fsfwh6NyC+31zt1zp9uJo6Hvte9qXtc6mxRGAvgcpprGlDjiCvedoPIGoQ8tbbGGJN1zVi6Dppcm3zpPlpEz70LIyxgD/BBjogHDrY2dr0kgXDbp5TOeSRHG0jsIAJANQcyoRgNTM5bfSDrdsdwiPp8uIlO7sb4CYkkRPtWDeSokayOU39iYKYTHFiHBKo2I8UfeQEsbvvuiMdPHgg3X///c5ocsE3gZ2k0YrG8hRqnQCu1nnP/pY2bdjns7bxx7mPQN4mzEjqVv8UyhI1jAjiwoYorcf1jPTfNg4VxSyFFz1f2lJNT7WWIY1AgowcwKUD2gVeMpbd1xg1YBzM8nHyPb9fd93tTSbw1psv7llDbq9N3pj0UErXV7PpD1BG5bl3LqQXTr+Y5hYO+CENG5hONtOjDz+WXn751ap8dGQCTgDOEG686fr08Y9/vKpQyF5wZuGO0v022n6bGE2gBPAIXNGcUkqRBkI53HMXeOVUXDQCCOHSxSumCf3gB8/ZqWmYq9ggleMneTQRTuWYaq5U9Lr9Xexpfy5wlV9Lptk2V5HplM21zXsp7e93TwnsfxVMoOzTfkz+akxgr+mrmdNuxtDG+Epmps8wAXegrvv527OzBuK9bRcSVKXUEiynpxplJmhjZHwsUekSDZKjSqEhEiGtJj4HnE9NJ44/pU8kUfI6szBjwgjmJvcJ1BnZkXGKCfAc0zpy3gLPQOt48Mc/m26+8aZ09OiRdM8997gTOiRX0pYS3gSCMKcm4CpQogZ1m5tw7rH6FO+LJlGtb1znko5lg5dwWTEhjsjc569kAqXmWtJP2ZSio/T80hyFRK9nyPYvB7TAXg7dqv5Q8OPRH0UXKZO5KUS7liHNgXHfcsv9TSbw6ukn3TpeZJxqkkpOt3uDly6FWj2muJlq01y4eDmdfvmVNH/goBdb2uDw44302COPGxOQT6DOqHVVkX6xOT75qY9bzXLUL3FID0PbnXlYSR3BFBClwbhQUlf3ArNy/CVo6QjN6vtMvNX8Ea1EEbudgWkDf/iH/9rtvcNjZoLTyUhcz7xcvOBMoC7xq2SY+snedhGR9RdkBXuBU5sE3gbuezHfUiJ/N92LDKnt/rbv9iplvRfjKfvbBtjlGrf1vb6vNoe2zZn2Vts8891O34uEIRFD54C9CwE7xgTwefGH+Ybf2RPKUpa2yJ5ZW14zSZ9DWibHxisnLk7Bufl5izgbn5q0sFIculTQREIk1yrOa5RYFagR/QE8n8AFgOcLP/1T6cihw+naa09aopjl5+T6/VrL6PMxAO3V9m+uwdzbwJ5i/0RzUpPu61XZC7u4osxDKAUaMocj/rW1JS1AJqDIbK4m8JRCpOY39kPmIDEI2q9MWKlfHa+rxLVIj0QeiklAR7RPP+UI5jX+0e799328yQRef/kpCu9UZ7LGs1jbDvjW75L4GyCZo2jqifECbYOhboIJoAkszB8yp7CYAOagl156ZRcTAOTEPa85edwOs77uumurcwdsM5hjdbdNtlzIUiqIi67+RyYRF1aMKG7mRvuNNPIszeRsZ5M6hob9LOOhTrpw/lL6/d//g3TlypJ97/bG+mAPNj/X8KrDPqQJxNOd42ZQiOq7Adm2a9rmKhJ5KemURL/fBtwLiOP3JQjr879vJrDfc8pNE4WK3e93F18rgWYvCZXv0QQsyqe3bVqAH6m66vbi8ZEcxz8wTXlqeqKRGQ2IewTOIL30wkuENqSZyZm0srRoAtb8/GwaGxlPR44dTsvLq2llbTl1hkctQg/zAXVvyCBmLtRHScoCIj7LGS0JE2ZDf376i59Ps9Mz6cYbb7CIPQOhbFoVE9A9mhPLbwiFBwn8iHMaw27baK00P7cJqbH9GFWmMUaGHM1BsR/xGs1FdPi2CZVtDKEMfNhLaCr3hNoaGa3PG2GsYEasP6TroBeFEau8Bb8pukq+DNq44/YPNpnAGy9936prxKiFRjLVviF0ntVY/2GeccncJLRc634AAF66nF548SVjAivra2ljk3obW+nxR7+TTr/4UhqfQDLxmH1fLM+cZCMQDvpjP/ZjaW5uxjbH+PiYSSJIHrK7x0ls23R7MYK4mG33xRC1NsC04IJKdXWPvY0j2zR5T8w/0UNE/jz00NfTc8+9YCGgLCbHZ/pfx8wA59+5mA/c9nncTVi7E/T2YwB7McS97imJ+0dlAm0AuF//rsYEIoi0MRUdb9k2VwIiMXC9Xk16K68vgb95/1+OCbA3zKY56BkToE6NDncnqcvt8P00OT5hSV7et3wsKomYW5sW/3/pwmVL3Dp+5Hh69pmn0uLlJUuevPmGm9PkzGQ6c/bt9OjjjyTKJx88fMBCnW1ui/pGYgI8R3s7RiQxpyRFcmbAgw9+1spFvOc9t5lTmP0ox7BRdC6DobWxtgsmUFUwDdWC4/xHbGlb48jASpAvr9fYokmGmjtiGpF5RLzYVxO4SmBAG5OKz+/m6KAI0jaObAY3f6gdD+lnG8e+0seSKWjMeoYczooQ4v5bb3l/kwm8+fL39jUHtS9IvTS1JNoEJ8q02r0kX8EELlxKz714Os3PH0gra+t2tichopEJuGQvO7u3RywzvgBqlGAyIhyTgaEaYYPU8Y5xwSOYRxDc673GWNr7StDZDR4dq0WuhbHyD6qCmpmAiAAb7OXLV9L3vvtEeuSRxyz6B21AZ4JGJgAz8Lrwdcx+/ezmPLcV4or9/lGZQAmAbTbPErj3A/mrz2GkpTr5Ss/4izKBUpKLm/pqTKCNTuI9JRPYa45LgCpp1CPTuqnH6WGdZEmFCEEwAZK5kLapc0/7E+OjWVv2fBFpAGMjXYueI+rmi5//QpqanEw7W1tpfmYura2vponxyYQ0+fyLp9O/+9MvpYnJyTQzP2cAz2FPw5SaznQWbclxT0RBCNBBE3jPe96TPvShDxjjuuuuO9PCwoLXwconoYkJiH4q80aLOcjWpiUDuDmv7cxWfdtL8IsZ8ZEWK0k7a0L6HPdcFIhketvFaKILND9gP5wRVmheBjlNS6CteVd1ZmjB7f5eII51ow2Vl7BjMnPSoKwWMI6YF6DfNf777/tkkwmcefW7+zKBNgKP3+l4uGqT5Tduq0XK6RoTwOH5wxdetCMll1drTeDbj3+voQnUcfOuYbAZPve5z6U77nhPPq+T5B+3kzI4HKw6P3gvTl4ysnJM+2kDEUwikIgY0AR8Ab0GELkJtplCNqlLXF2r7vjE959KDz/8qAlM+AW2trYrJmKawPmLFuWhcxFkFoqFtOKmgZHs9/cXYQJxvvYCTH3/o7T/bsA3bkb6EW2qbcytH8oQlCBbzkvUDHTtXrTQNqdtjKAtOk73cn1pbozzpro/BsbDwwak/R2vQQ/de4w62emDNDXpn/EV8FlVRbc21gz0rzl+PL33ve9NG2vr6dDBhcRpuGfffMPKqYyOj6RHHvtWeuqZp9PCwQNp3JgLJ3p52ZEKeHJIbQVQ+XNcA0AJ+nz/+99vexLGde+97hS2cGSrnbWbJispPJdk1zyYOajIAYj7TKWH9tujbeCu9iOTECOSZE+bVBUtNYEI9JFBtgmJ/co314wy1JxqLvZiUtwecQvwl9mH1zoE1mupxZyAyLRjiGnUNJRjFdu8795PlOag71KKzDITLaQzvKouf/xedbt1QHYpiXJttbEGHZM2iGW9eHnRzEFEB8EEvH7OVnr8se+n06dPV8egNQ+q6pukQRQCJxaxCZCMmAzVGhrk6nql912L0MgEbnGAl8TVBhzxu6gacm+v36lq1/T7W4lqjTACe37HQ7ZUDgNH8BPfeSo98vhjaWt9y8xEnuTmERNtTKCe390OyH3R/13+GIGxDdhL4HyXzTYuK8G/XZPwch1KrtKrMr7LpC1poKVjOEpy754J1BnD7zZZrO6f13Day5yqpLS2zGPGOzrusfuAKEwAcAZkJyfGEqdJbW+6uQKtAMbg9JfPheYsA8uk30y33XKLxerDBKYnp9L5c+dMWnQT00j61//m36Rz599JBw8d9nDsHBVH/8SstNbRjk4bKpgInUKjSKQf+9jH0o03Xp8OHFgwcy0OYRfKeo3y6yVDaFYX61sIbGTIAksBrvIwSqDWZ/UtAndDSM17q5TARRs40sWgGmCcBc0YwtkG5ByfGUvVo9pnqbrx2paF1RBaqBWWw14jk+KZroV4FFOU6vWb9lNkUvE63leZxCmlO27/cJMJfOn/+T2je6vpkV91Zq05dVHfzKhjQf/2Gn83aY0me8WB25RdyA4gk3rHx8wZDDFvbG16ivvWdvrOt59Kz/7guapQknnKhx0YGTg1ST7/+Z9MR44eso2CucVU4VwfaNCD67hT5OGHH7Z0dhaOMDa4YNyEmhgBhUtU9fGQkdBK6UITzvdKnOE9eI8WMDk9lY4cPZiuvR7n9Yb1b3N7M40Me80g/nDWvf7qG+nhRx4zm61x8qxJ0D5RF2hM9N2YV2Za3q9aA4rATPRI3AAirJKgWzWa3H5bhI2ud6dlrmyZw/9UD8XNcTF72YUI9bsxhzlTNEp5koAJI4b4OthXKZMBqObPUFyf4xBRm+1cWrTLgX3me4+IqJPC4kbQHMTNWzIklxS9vIjKStTHL0JrFGFTQT9nUo1aU9mEqe9jJjLXEacNHat9FTDUdaMTXiDMzTse2UF/cdgS00+9+rGxUaNl9oWYgAMXW5I9upM+/KGP2DWA9mGy8pfX0vnz5219KFvy2muvWR19Spe4RtFP69T1oQZRrl0faUR7RPQlqRPa5D3aOaeJXX/q2nTzzTdaff5YYC7SYaSHEsx7OU9AglB1bkJOZpQWUrWhGvWZkEyaz3X+5bjVtXbvwOdM/g3NdZSWG2AcHNu2z7J5Wjb73UzK96kfUjXkJ+WBk4NkjJbv46FX+p4S9PRLYfB1/lUdMku7KionDUARW8pY9vM0/F/jjkyw6bP1SXvfez/dZAK/9Zu/MiglwCgdixh0Tby2Z6dy5U1flULOppqcL2BZr52hND01a8wD9ZHkMVTeze2d9Ohj37HYeU7yidI8LgUmidT0n/zJHzeCwz9gXoZcWwjwhwkgUf/RH/1x+va3H7fsXO5DYomTwSYVeEcmYPhT1DcvJdVoF29y1frMgPXNtXTDDdenv/Gf/I10zz13WJ13KzjH+Z9EAQ06Bu6vvXomPfrooxYhZGVsszooJoDvxGO9a5U6MoEYyWvFFLP0UDKtNgBsk+qxR3v9nb0zX+PGLUE2p0lUjxcT0BeaO/ZufIaBWT7Kz5hAo4SAgzr3KmMzbtT4Xmn7kS4jmEV7dttmr+r0Z4El2mbLPulzHMcolThDtEs5P5G2Ynu6bnV1pRqr07/TKYCuooS8JxiC7wkP5V76beHSzN3QIH3i4590c1IfYWPNgg+ef/75dPbM2x4eOj5uewghjP7aXhjpWC0hmID2xK4x55LlWk/2Ff367Gc/mxYW5tP1J69NlHLhO8bquS91gESky/I91+MLadJunfwX57W6pmACykOI9BaFtG4uz6IiahLm9CrmWzIFtWcCSCjroO8rGrMyM3WYfEmH0qpEeyVYS8KP7cY+Cthj8bpoBuLUtNIKUgqzEc95f+89RYjor//6P6x8AiXBlhuvbRNRijlKojrwvHIYZ3MN4N8Z7qb5+QVLWkET2Or107e+/V2rq2Mx0ZmjCQAYLFLG5z73GZNgYAKEhNrGhr/2OUZyJH3ve0+k3/mdf24bA8mLCqOUun3mmWdsbo3oOz5ZWvS6z8UZxcW5uVwXgSFKEvyG5oFktbG1bn37xGc+kT7/+R9PUzPTVrNdtVbg9GzO1187mx577LG0dGXZVeecPAMd0WciL4wJWMnrIa+KGotBZa5bbRCrW7P339Wimzhas22dI+EwZj5HjYB7TMPpOLPCTKi/SITKMhWLaQgR+dATJRTqOXq2Posu4uaovuu5TyWuUSmwqD+ym0YG2QY0bcxS10WBwECsWzPQ2D+NAfAt/9Rf2lINGOGI6FLChuzC5MPwm866FRNIOx4l9+CDP2GmH8Ktn3zyyfTKy6+Z2Ubrxm/sC6LtqlBH1q0z2MUE4vwQtSSJlbag0SNHjliwxszMdLrpuuvT8eNHK1OQYtUFfiVT1fjEBJUHoTmXVleuUUVbBdPQ+QaVxJsl/xLLSr+h+hGfp32g3/i8te1zGDWSuB91PGpc44iHkRa17hHwo89Dz4lMVPMUv4v0w0lyJejHz7HKqvpy910/1tQE/sk/+dVWJrCXZFVOVCcfSlFNVOaMYgJWJXHIIx9gAnOz80aciyvLpqo+q60IWQAAIABJREFU8eTT6emnn62YgJ6rzcbB1aSnz85Oe8ErVC7qBRkT6KTNtX763d/9Fyb1kEyDf4EU+Wuvvda+e+fc+V21OcRdHeD3NgdpTJF7l1IfbXF+wcjYiJ20dPDIwfS3/tYvputvvME8+lIjxQTeeONM+tbj3zEmAEBSj9z7k4wxwgTc3OLgSoXIJlDFWiUDyw6NRBXHth+4q81+Ds1rMpo6g1ThgaU6TdsmkQ75Gc+1j6gG5KimMsAScM2pyuFs9AFhIVdpNUdhPjhdpcHl24l5LLYZMpMX2JQSnRiXmLeEgLhpY78iA6q0mCw5R+ebrrOa/MUaRBCJtFPbuesaMMr/IB9E19Y0k6yOlK+pmzQ4PJ4/PxujYz6Bg/ML6cMf/rDlAiBgPPvssyY8UDaCvkBX7JlDhw9YSKdMfJvb23a+dhSMRDOMyZhcPtxGdEAk0i233GKOYTKY7779DstHkKSqMajmk0AoAlMExp1tB7GaVptCSQnm1QEIeQGdkfo9FkKJ+TCHaes35o2aOhLo6JMc2ezRuE8igPN+x0x5dYJbudfsLOPMweMYYzulEBDbIPSzZCDqP22ohIyESY1BIZ8sUKQ/taW+iP5j33ZpAr/xG79iZSN2TXYRP1xzapd8qoHn07Eq8JFZqO/XkKHI39zcvB2BRojoxvaWp8b3eunJJ55OTz31TCOt2dVdH9wDD7zXcgRwijFh0gQ8ka2bNlZ20m/91m+nM2fOWOzyN77xDSMGnFV8d+7tmgmozThezhj2zzUhxkmV6sV3IgaNFVUO6YpNMDw6nF597eU0NTuVfvEX/9N03Q3X2yE03Od2Xnf8nn3zrfSd73wnLS2teJnafi3aoClcubJYla9VvxqcPvhaDARD9nBk3CKGSATqt4OIz29Z26SNoBRmZ7Vsut1Ku9mVLR0cV5UEGNTlUmKxzdd1gLMi3WbfZFPAnDGLGMRXhQ0ZKrWUPEHQ6YuS3CXhx3G6X6hZX4jPle19NGtc2W4ss0EJhhIIZF/WpozmsHLutGH1ve7ls9t0a01ATIDfvG3fk9C8F21zMFJhRQfbvp0ti/Bz4sSJ9Oqrr5vtHxOJDhviGtqbnp40pmCFGoPNjhDnuC/KcY9YH3PZ6l7PwlHJ3KeYI9VD33//e61tzTGvPJ9XHSwT22R80SyLptEUDhxwI5BHbFLoZPVdJkIJHMImmX/jGvi6e81+j47aTlNTE5mp7gZT2385WqdkBNXzQxVS248hskXPjqBf4qzX+WkWoItzyW/OxPws4uj34Dd8reW+Uj+EWSWT2RUi+uu//st71g5S5wSabdxcdt2q4wUTUG2e2bl5A/q5AweNSFQf54nvP2Pqa6xtISbAhH7wg++30tEkyrAhnIi81v9QGk6d/mj6gz/4o/R7v/f76b3vvd+Sx+Qo+t73vlcdeK3DZcyPEGx42MMbTKGwjdcLyWYgPM9LNvAKER04MJ+OHjuS8AmwQe6+727Lbp6YoipqXXMFsEAie+vM2+n73/++SW2RCTAun5f1SmLxzeeHW1cAUzCBuIm0PqVppI35adOgdYhoSmma9Vc9eqtMmWOSMVcpHV1MviRktaVDOyRENM0DFDEbtTj5SPiS7HRtZL7aZPqOQnx1iY06TE8gIqd8Y82zeu9t5EiucK5xHEubJhG1CcyPJRMSEPFMSWxRKhUDsk08guMd0G9Gf8l84ZUgt/LpdR4ualpwHoNFAp0/b58JLECDVAw5Y/dsdXxxM+YzoBCj5obnE9kiWtC8R2FiOCRD0W9oGKHs5MmT6dixo+m+u+5OY2N+FKKyY8U0ZK+PDLQUpEbznq5BvFnHKO5NgXJk8sNdf3bJONC8+Q5zLXggHwvMsU6ccoalOkRx3KKXNk0gCsE4eONfZPhaf9GT+h1xNBbQKwUNFwLq2kK6P16HKbXJRL03+i6agzSmXSGi/+v/9r9Uxtw2SbIEyMhlNPmNWcgagB2eAdhme/Ls3JyXyl04YAS9vLJivz/95A/SE0880WACEJukhfvv92xhNAFs7P58l9qRCoeHRtMLz59Ov/mbv2Xp9pOT08bpAWSOesQR5gQGA3GzS9y05twuzlSNi1wyAR1OAvDooBuADLX6uuuuSz//Cz9vdVS2dtwUxJ9Jlzs926RvvXXOSkqvLa+40zNHAUVTgJsuvKxEbZKoo4Vi/2Np3jYwF5BqTBFg7bcgiZXMQ33XHMjeWxW4AkD2qN0kR7B8AmIC3ehERcqxozzd7ix6EkjSZ70X4cdXa9NOgqs12QjAtClg0saIY+S+qAl5ZuaIV+/METMKRdbZriqlLE1g3ZjQ3o5BQCYyYWkD9T0u9fLn6+4ngqlcsMqN+33uFLb5yg5ifsf+76VGqDHk5xEwLoQlaA6BCSaAXw3Atn2eiy5iNhJTa2MCCBkyH/E746aaLwyFchG333JrdUJe9D+x79SewGu3FuVJcnFtZOYSiGkPVUJCjsvX5207d8OBUuvN3EnQhCmKGUqjhSGwruCJ+2zqCDfRUhsTaOBc/mDRQHvQn9rQWOJnMT3l/4iJMd5ay/RzJeJ90eltGDjq69nGwNr6y3e7NIFf+0f/s1Fw2ZAWLkpSJci0PqRgApA3g5hfWLAJRxNAOnEmMJSefvKp9MQTT3nt9JwWzUT4huhaQgpMYHZu2hyw7ojzJ5vpoIdNftq0iT/+4z+2tnXEnqTYUlX08eaIiFwFVQtZLpjiqAVQmit9Frc/cfK4xWnfevutJi1hJOe5/G6Lur1j0j9MgGMn11dcEzCfSeb42oyuFTnx1tEP3laU4mzhs0O2BCIBj05G0npGgLV5CckuuqYkar4XcfJeMccVAw25IdW9KqOd50DfRyaQF9FT5DkRjLXNIaAdzoTmNKxhzlatv7doLupK2ZnRdVicbYgM3Jp3rU25tnHDlMCkazXP0JLMB1LHK8cqZsthP8c3blStE9/rTIhSm1FfPfy0toNLqxH9qw0Ay4Mn3OSgMGoSDjlQBronk1fHSUoKxtTGvsEfgNkS0DHhopuPJRzUwRJtTIAQzpgrwNw9+OCDBqK33/6edNtNN+cSxm7CRcBjngTEopVYtiDOD+1HKV7lYqJWG2m79AkQoi3mw7j0HiHwnXfeMUc5fhAYIP+YzmQpAPwdc2ptKErpttdziGhc44oh4TOJ5+i2mNCba1sfoSpMUnRQpelnvKyYUDZdMa/CYtGG0X8OEY0mNrXFq+5R/2n3gfd9pukY/tVf/QcDcds4mTTAZEkdFndi0iA0/jz6oI5O8Qn0uHKcvmbLssMMBunoseMenTA5ZR1bXHJJ+MXnX7CQSQjVpbjaZsjzYQIf+MAH0vyCJ71MTHg9FaIlzPm07ckpcHyIj82gqIgIBm0mA5to+IhJV80IgFp6cYZTSgiRMLUoBvgDz+iMkgx94u/y5cX03LM/SGfPnk2b624SIzzP23JuHiV37jFtIZxjqwPoxYwwt0Tg0mJHKSwCigBMRJiCTTIyOD1T1/MM7tFm5vN2jxj2Mc8vydII/YlMt5Jys8TAdRGsK00nHNtZFjRUJBjSLxqmXq0PdqpcHVtdSlINwMlSVnSy1bWqfP2bgKTyDM11iesEE5C2o7XTGkStQ0JDBAV+r0Ncm6fIRabi6yKaynOd82SmZmetLLSVnQ6aE1FAflBTNpUYXXrYsvVXRQ57zYJuEuwqIMk2cfYe9IoGgHkWSf/OO+9I1xw9ZoIZa1o5K3MjjAEhRmuifSFty66vTtZzPw2gqOsjDatfSqjSmnc7tdYmAYd26StmMkJlLSdpY8P6CPPCN3L99dena6+9xvoXcxMivdg6ZiEpMoeGTyPH+2ufROYVtdIoWIkueMUcFH/T8+M+FT3FPSnMbhPMtU+Zh2hNkFD5vvd/tskEfumX/naly2ohmWDVn2CTK2HBidbrV7tEWNsX6w3kRCfHFiWUMRlce+2pdPLaa9PE9IzbL1fWbLF/+OwPjAnIbIO5RZMMsZw8ecIcUSevPWGMQvbHShsIWoxNIA61LFkyQSUoKknHTuIZeBx/BfJZi5F06Pc24+drInHgiRoU11O7nYgDHe6AqqqsRg6hf+bJp9KZN98yu5TNZU4k24sJyGZfP6eODjIAzRJ3lCTi+xjREpmZiGck2HyjBKFNpzWPoKR5tflhjuOZDIVmIoBkQjR3aptXDhfyTeDHNGrenNlx+A60pnXw1+qQjKG6REEp3WtjxfWJ7zUXzoRqc0DbNWUbYpb2fdbYxCQ1NyVDFSCUWoNq+as8SJwb3kuQqQ9RqSvV4t/a2N6umIDqzds5AnPTJgH7nLv0TzY7iYzQp/W3m1J3UBcqjGtcMfLsWOYzYIrJk0gkcg7uuefutDBDZJDXqjGzZ3YiiyFI6o5aMTRdaQy5NHxdK78ZeKLyydqTmA+jQLZl9FFHVrmgOGGgDxNg/0mYQlNiD7IfiR4k4xmmoFIcElCiyWVldblaEs1PFACnJzwwoaQ/zYVs+qK3Bu2Y4KSMYDeJOiP09YpCCfdF4Ul9jX6YyEwiM49CGd/fcddHm0zgf/oHf3vARXowjSscTAsgrkMDTGB1jm6O7Vf4mtuKs30XB2yna3X0yVS88cab0rWnTqXJmVkb3NKyh0i+8NyL6fGsCSi22MwiVD/pdk0D4PzSu+++01Q5pA6TPmUbtNIMwa46NOwHcWRAp79NRuBnCdtJd/2eJa7VC+R+jDj5OJQjU3CfQM0YHKTyAfQAogWu9C1ED4mVaqE2j9s7pp6efvHFdOH8xTSCBoDkRup/tik2QdjBXnZ49bEEkTZzUCTSsoBW3EA21m3fVJFBxGt0v+Zl1/05zyB+H1VPxhk3QINQcXLbGdB5vXKoqJ0UR7LhUN+SCPcraW79y1pIBOs4B1GKi2tXHkYUN47eM5bGPQGl7Xsq5Wb6K81TAn4x3F1rSLZuFRxWM3fRk71WkTzqRzPSyaOkamFHzMgdoSMGcuYCYI46SNtEGm3lAAvfY3F9xHgqk0MGKb4nRwCTJ5FBSNN33HF7OnKA08tcE+CfuZD5TAKA5l8gFsFse2ujCi9104Uzdv3HtWNsMIEYKYMaKqlZz2W/nTt3Pr3xxhs2NuYCDYbQ8akpD5GVVYHnqJKpJHSzYORonLl5xythQBT86NvOptfr1xpLkFZbcf+0MRECA+J+KWkEn07UMgTocb4j85IQ4ljs//Jjqe+f+dx/0GQCf/9/+K8HUiUVhSCuQ4Nwf0tZ73qomgbli908lcc6u9O3bFk2B/ejEQyPjqcbb77ZpIjJqRmTlv0c3Z30yulXTBPQgcoiYkCcZ5IbwKHynC3MQvK7QtKwFSPHEzsd1SP6L44aN6kAKDIFtBQfS0uW46CTHTO7s2ldYvXQOXMabrr9nvBXPsuGt75Owa3ltLW+aSrq0pVFzwOAoWauDyOQ5Os1aGpntWx6AuFonrENm0MlI0g3QDhHF/Cd/iKji3HO8bkiRvlpBGiRYRnB7ZNsZkQXtKXI5GxDkBvAoR45Yiv+LkCtopAC442g3Am1ZwI+V4ytHHfJzExSy9E2JX1oc8fnaSNXkp98YMWhTCVDKdtQO54mUmucFehhHmN+B/VB5rXtug5FJLRUTCDSvfYRh7ZAowhOZB0THVS34/ukZHICNHt+SMZDuq4jg46lW2+9JY1awEWd4R01T62hQFXSbQQtzEEas69NDVrcFxmHmX1Dcp6Nd8ctE1Fy5r7FxWUTut566y3bb/Sd74kOItnthhtuMCsD1gyBpcxJkY7QBAyHRkcrv2Vk9lZLLTM+0Vo06cb9U5k+Ay0TRh4FlsgEaI/7hbtROK3X15Nso/YShVboW0ENjI9rP/qxLzSZwH//3/2XA4VQCdCQ9HWDmIDZ31UrPzscmNiNzbVGBwY7g7Rlcc791DcJJVkNlBtudCYwMztnh2PD4Zj8l198OT3yyCMW790ACbKBYSL97XTq1Kn0yU9+Ml1zzXH7Dr+AAWB3KO2YSaJetriRfdJqZ2oE/yhR26TthNN8KhBWPoQzNNqmz4x7dWXdXgEp5ot5sn+OzlyvfyPZi4O+dzZ9MxM1Y0X6sunIpBsrBEbNHM+CloRaAo4IRBzdmcDeJ6vxe2WOUeZ0KBFAH8qyCVHy4n45livQCzH30iDLeww8s1lIkuYuIGXDM8852aZkQALgUqKPG9TGl0vxam7iHOl9CXK1RFbX5W9jICWQl88WTZTrEhmm/GzlRq9ovTieVdVjNacGLBWjjaW2q975Xuh4RJGARvNnwQc5VJkaRDq32CXK2tcQ74v05WKWMwv6QuImIHrjjTemm2++KU3ZKWYexiqtO0qrcgybdp99FrJNm78ruSAlyb8tg1agZoJeduJGbUKASD8xD1n04fKyRQjOz8/bvqVYJUdi8h2/I3Rigj506IC9YjqTSVq+RTPjptpEI4ap/vI6nk8mazIy14aEoWJ6MVxY18sxHIW8CNqRrjVm3cs8g0GGIXZu+WZlulcfdRpddMzfc19RRfR//Pv/rTmGadCjb7rVgtIBi7TJHFnhdLLnQZyolvZAzDBZ8jeNYtsnwaJwOsPpmmuvSydPXWtMgL+lVXcMn37+tDGBsTGvHeQETSakSzubW+vmUP7Qhz5kaijZubLjEuNPBZq4ANIAAH8mRyFW4qICWzPXBDOSooVEcDi2Rawb657cRhSGwJ7PLMCVK5crh7RxbNm+c/uSLpCIcZrGkDIbZ8erEO4C/GBm0fgiCFVjDlUjIhONABbbjlKME8/Vz1iVZCOgFsDsAvbgoBUTsI0eMkIrTUIx6iM6XtCriJZVN+vCWm67j5/NnZ4PMSoBWp8bgBZC6fT7uxl/nP84l+X4K+k+07EkuUhnou+qv6GOvs1r1gBKphsZgd/rZqGREQ5Wck1C66RnSEJ0QUARd+7c53xhj0LzQnQC6cjQeE8cv4Hr1pYBJ05hABMmcPLkNWluyk200SmsfaO9WIKgtAW+lzlIkVescWQKcR5sb+aQ4ii1c00VFZUDPOgDOEWegOZHQS1ymPrvnmOhPtKOneI2NeXnlfRybkY88jHsV8xBcXxieup3mYcT18jv2+1zjJoJzEz9072RnpT5zJwxJ3LE03ZkwHrPWt59b1E76Nd+5e8OxLVkKzNwCoOWScJODsoEIcYxRpy4jqc0icGlZUB0a8eZAM7PQ0ePpSNHj6bJ7BhezHHyr770avrmN79palobE8CZBTfj+DrqpVOnxIkfrxYH1ni1PnFD+TaiZF8xgF0OyL5X/wuZhAA7kvzaqkcZoU4C/kgRqJj8JvWTZynZR0yHozSdALKNt59rD+Vdb1UFYY6DlEbGRi26BSYgVbIEFknScXNGqZIzZCPgle+1lo17wtpqTaMkXoK9QD9+r+/q8x+KfIsQIhqZRqPMBbTU27Eci7JUtMBepaTLEs+aX8pW6EyByPj0zDZzh+ZS18Q5q7WE3bH/8ToxBqpYSfLXs6IZpNQEosBiz8q19Ks52kOz0/kUdSRL7k02S9b046GzAtraMZnDWLMk7UXpRpFzqxIUpbDBZ2r7SIJHGKNcBHWIKB3BAfPryxTA86Q4/mU2UfInY5RkqwATgaZJ0jlvoZ5DNznXTMEZlELIZQ6SJs9v2pPa+/RD5uXxMc8IVt6AhBKtEdfpjAQEO4Re/bP/8QnAFCh7o+M/aU9ALa1empLmUK+KpIwmojjPmINEj5HhCX8F7sJo+iRLA8/Ez8EzxAx0n+gpWj/Uxw9/9Kea5qB/+n/88oBwMnOA5hA87JRIzAAwmww7Ip8pXoUEzWfsuPyOSVbSs8Iwa5sUdu++lY6enzuQDhw+ksYnplKv7/VMNnd66Y1XX0vf/OYj4fCEOr4+SpCodYSKUrGQCTU1h350hgxIZRO0EMLKkTOowkUlDQjINDnry579Sn9cXbxi8db4LJjs1VUHfUX4WE0bMUmz1xZgkQvVSUKlFDB/PZPGPAOQLEPem4kNJlZEzkRAjkwhMoIKmAMTKK9tA7vIDETMEaTbtImKy7S8UcZt/Mk2eQ55FTjFvtjzsizbyyaJmIQnG7lLr3Lc7dYEDJzMFljnC8Q5EHjtNSYJDiZ9ctwijlocvdTTaflMjaMh6CtfF4uPxc0nxi2m0KaJiUYF7lUfQwnxBpOqDl5p0ttwMKdJ+OB5YgT0wST/LNFv55BEQAPNf3Qcem6WLZA5h77RPm2wF8gSphwLTuF77rknnTh6LI0MU0aEjGbMMOu7wmUBUEn22jfgyPZWz8/e2PaEyNoZ3AwxlsAlpmA5IiFUWSZJMT35NRWBhJToUYVj1Zwo2EKaisBRQM29OMEtufPtsxUTYz1oCyxSzoGig7RnaUt4IUyK4xMzq30dLhRGR676FXGgFNDLfRwFtDg/2n+xrXvvL04W++3f+BW8d5akQ2IESTh27Gn+vEPhJRxX1L0vknYoswrhSVOIp4LJRoWUtrS8mg4ePJQOH70mjY5NWqY1tfWZLLJ6v/71r1f2TIGK26vdFi/Ozjmmt912u4V32dkCXoe5ygp1m1gdQoZWEtVGY2w7O2baYZEp0XDx/KWqeieLLodu7YypN0i1OYJZQdaINkk6alMNkAw190sJvcRZSSzRhxGv0e8lyKpdJJVSwqikXSshjSxbl9Mu+xM1kTZm0G+cMe1XtDGj8jsdTsSzWUdpArEshx+kTohf89CX2mxUJ+u0Ab2ky7Y+NcYJuBONRIKfFTzskyibejB5nNbQGT4b+pmv0/eRTnlO1DpFu5q3cuNav8L6lFogv8f1LaVMY0KF471sA8nc8lEkOOWELq4bn5pIIxRlHKkTxqAG23c56s401pHhtLGxaVF677nlVpOMb7vtNhvWPIUhOxx3CFOhvpfnFpG9r8RNrkNwlMkGZywH3cvpKTOGTBnQ3NiI+zhkptK4FB3U23JncNQqoslD+1HlacxHmTHFmaK3nYI5ht9LMJamAGbwb1aCtbXqcB0YIgIpQStKRNM6MY8khQqIoylINBlrWxn9IBQGRhKTxCyL3BzxjnkwdhtDzv4W/UXmhmVC4bumeY2Ppw9+4MHiPIF/7KWkd23Swo5bmis0yeZDsLh4pFtPRqEtS+bt9dJb586n1bWNdOzYNenU9TenmdkF0yY4Zxin6SuvvGJF34gCctW5rosi0NVGwE534sRJO2gGhrBw8KBPcKd22AL8Phnu1PQjHD0xC5CnQBuVOokhpojbVg7hlJO33KixFHA0Fej9Tq7q2Pab5rVsU+DE90V59F2RAvHaUtpua38XiGeJXExCzMTaDUxgLybSBuiNfhScoXw+z9OmiJdW1ymstoi11rVtZrLYTszYjNJQG+C2gbGSlUoGp7Y8hHA3k1T7qp0V75cUzrgV3VS2X/XFjkdtJgrG/SgBKzI521/Z78AZw1ELESjKRl9r6Z74Fk2unZFumqQe1ChMwPuAZh+ZgE4MQ2C6//7706033WyFGtEE8A28c+5cI3zSgcbt6ipRUfnWNtcMRNEceAagNj3tSaCKUKycspsezSPglgTNSV7ug3QBEZAUaCoIQvOvZ/j81md/1JaKfuqHyKYoLGmfyAKgNeEafpOGQgSS+qwkVbQFzEcwheNHjjZs+qxVjPaBPqIPhD0Z9yrPkynIaC5bEVxAcLMUDFb1ohizmBnzsrjs56qILpjHD33wx5tM4B//6i/ZoTIlIeqzFiJuxkiQmizF22Lj2tr22F8m5cxb5yxr+NSp69ONN9+WFg4cseqfS7lsAnVPIhNQzK4WX9KQJHocyHDd66+7MZ264ZTXfsmVTL2P7s+Q7Yw4fUw75869Y4kimHzg6GgMNrmhVLPGJebD4mgTaqNJ0tO4VY9/r00uEC8BXCDTPG6vecCNOHt5bzn/beAmkGKzxN8jUFogUtYE9gSpPUIfdb2oaS+Npo2JqA/2Gh4sYq3aztnF2hRtIF9KyvHeOH9tjNh3m5vrIgDE+Y0hqvGaijHkAoRRA4hMw8x/RZXIuN+iEKDxVbTFCWPZDxfbbI7RHamVzTyDgPojMwmfVYJE9mOk6pnZ2dQd66bRXJK4qt2jcio9b5++EZzhVXPn0zXHrsnRNYcqqZpENDPz5qKEALZJryMugUrqBSMQuthba6urNhxJqQCnB6DkfJ0cui2/ghy1GhfXR9AUw5H5SNpB3NOSyFkH5TxFGivXUuun+4QFYBJ+Ap5ppXBMyLxilgXmwYTQjofnMmfY72EOXtfJGbK0HyXnbuYzpTU+nqX3BuTBzKqgBsxrEmK5BpoZH5v0MiP50BnhEGO75+6PFRnDf+e/sn2oAcbXNvBpEHDFPNzWDYe/suj2dDlZxic5B2AinTx5Kh07cW2amz9kNX8oG4Ed8Y3Xz6Svfe1rFq3gG9olIwYve5+kMbed+e8HDxy28rmHjx1OnMXqNj8PY2VC6MPS4kp69dVXs+PHnT4iDsX5D3eaVTqj2YXnQ9BtIFqBeI5T3wtEI3GVYGNjLGqPlJtdzDfeG4E1/l7eS/v1eQW7E8IMJIkz36/zV/lN5qA2sN8buLxRG38GmAjwcaylJFzSaTT37fU8MYDyGd6JOk6+lKglVUWNVPSvNjkjmE3KhkMCNDt7LuFA82ivTdD2T5ovSkGrXxK4ok1YYZfMgyTImob9fOPYb/oq+7rAW+HdYgKAsX036KUJbPZj3USAh4+z1gRsjNnBz/7mXGFADyFsdsodpgJRJWRhHiGEmz7yG/tQlgJyFqjzpTpIFhmTI224XpF30DRtMJccBC+Hs+FByCPgOp6h+VfhP0nr9F/RgVEIiBgmJivgb5hSckh4ea/ogXZoX+YlXrmWsSiC8srFS9V7AbpC8nk2jEHt8TtMwELvc/h5HTrrwi37WaYsZToTWl4K6/hy6R9MIDIRaG8XE/gv/rP/qDpUJoKd3mvTlbY5/U4KOg9zECZu29Ubeec3tnbS3PyBdOTIsTQ6PpV8dLjiAAAgAElEQVQmJuH0k8YE1tc301tnz6WvfvWrfqBITqPmmWICtUbg6h+mJEkaSAFHTxw3tQuCRAsQ4eHcXVpcNiL0hXX/QAno8VAZbaYoCUSpsF2qbbZZApEYWinllsyhDWvbQKtNs4hEWkq8CkltYxA23qAptPVhL3Bvo5W9xiDQaxMgpG5rrOq/nqtjC8vf24C1vKaci7a1sSMac7arXuOmlmOTjSebdrRVE+EV14n3AmyTdNc8GShqkFHS39lqhuiWbfH8vZiYS7Juc5ak3GQQqaqSythlmquApTuURsfGzBQLQPtez8XU7JyHgYEwbSLJoglgy6dPAj+EMfa6C4GeMMlehlkg9cIUdPDO2tqqBV7wSh8oDz855r4BlXoWsKIhsJdxNkdNR0xBawBTiNK/8EJrWQoNWgc5bWOIpuY5CoISMiJdRqEAoVRtis71TD4rGVM0IHwClwB67jUfyNiYCQyTM9OV9sdvoh+ZtDEHKRoIvDU/xKjfb1pnzmAXUyB5Ne4V8O6B932qKBvx9/6bShBs2zQ0JtUlAlotgfokQDwmqRMxlGvP06m1ja104ODhNDe3kHqDThobx1Y4kZaW1zwE8+z59JWvfMXPB8gHpEQmIK7OZJuU0/UjG80WBvFMEdM7Y5MQpYmVZXdM0XdpEGICcRE5cahcxKj2a5yRGTQZSV3ALAK75lJjKcFtL1Brk2ZLcI2gEPvaBsxlqdvyGvIU4l8bDbSB+36AH8cQ+9fWdjTntAF7m0291IRoIwK47OFcF0MXZZLQhvHNV5fijWYC0QiqPTQgYJfaLrBdWXMQlgQpANFr9CnENddcEH1TMsk4t6XzU/ZjCWWYWqK0KNOEA6gLaHpuFCCM0Y0OpzEOpx+jKKQ04pz9m8kCcxVjIy/gvvvuM0GLezF9ADiyaU9MTFm5aoAfCdecvdsbdg0Jn8z54cMHTRhEyvcky7XU2ybk0QGfdmEe/E9Y8TuXtBE0VRiSkuxaV+aAKB0d/FJG2bAGtCnhI0rwojuYjOg1agN6L3NepE0BOq8wxbh+Yra6n2Qy0ULEUfWJ5DWrJLC05JGM+fhc4QZMVH1lfAR6SEhRfkdVFhy/bM6vEk3QXtQsWb/33l8ki/3aP/w71UHzpaTWxtniBETQg6PyG/YpcTZeryytpOmZOQPq1BmxshFM3JXFFevcm2+8nR566KGgCbh/Ip64w3PEcQll5TlI9qYepkEiFlimm9rk49KXn9dbV79kErShncu7IzousuYhSk9tQMl9bSAXpbkSdMvrS2Bs+xwZUCkViljaGADXKg9Cfd3V3259oH189rtnBnWeQgRnvRcTLdvTHPezTyYy5gjGyuIU4buN2SM7uA4hQPdGiT5KgE4vHrqnEEI59rCrliAvs4sEoDjnkeZ5jzmoXBPGpj5J+i6BQvOzlzmwYhLZxBA1iUhfRKfRlphDGacPyIhJSXiiLw4SXQ+fHEfLUbZxjspTzaK+z93dd9+bbr311gqoCbjg3ouXrxh4rSyvWWY8fzBbnMaAPcKfnM74DND+ERgxKfE/Mz1hZ4ePDY9YO/LZ0Q4M7tjRoxWIi4mxhm4u2TCzc2mKE2j6unshtuhc1frwOsFZIOFAIc2RzHACcDGemP8gHIrYUGIotbn4EwbxXsyK+5H+hUfWz3yMqMxJmMh4JnNtGlcQGqLpDm9BOU57cD6wQYcUQSf33lOcMfyPfvnvXtUkrEmLkkzkrr7RXSOA+zNgxeVuUup5hGiB6TQ2MZ1m56j/M5QuXrpsTsnXX38zfe2hb1h99Ghy0tmfTJibBIY8LZ3QvewbMCZgIWzOGJRE4f1xhyjELk7oKmBcMvew608bLQJm3MQl0Mb5iL+VTKWxaUNZ6BJQmj3zT2orMqb92ov3GPFRoidkOAocK2YeNIES7ARcbf2qx1sfD9gG5LKPC6AF4nLYTU9MV/Hb0ZatfkbHfNys2pyWbJc3uUuNDvRS95Gw4sYUQ6i1v5ogoglBzxKgRHqPILK57ZEu3FuuZ1yzuC6RPtqYQLx2L01JTITotCgklGuGVM0fc+IBEd5fl5CTmWTcvFAzARtf1gTUv/e//4PmFGaPMXfE+VNG+/Cho1WGLc+xfJvFS/YqLYE1d18CETOzxgTQwK3abo/ztIfS1AQBH3PpwIFDxjx8v2+mSxcuWjkVbNwwqwkzKY+ZRUBhrEjzCt8U4xYzjAX06J9oRfTBGc1xPXWN6IvPYgxiBNIunEZ2H+gS92yszSV8i/sRZhbpUyGieqauFZMntJrfWEPXUvp+NsSQ+yNkBhIdcHyu02c+TCildNedHy6jg/6eaQJRVYoT4VJ5fWiGrhOIyKbG58jRtDHWt7YtAmF2dj6NT84QhWxawZXFJYvQOXv27fRnX/6KxbqK4F26JRsXO6Or2qiVTAQg7lzS8wG6I2NVujQAYMAX0vbpfzQHacI1Ycr4lJRxNWDXddWcdL0CK/dFgI2mp7gxI9DG91GKrgA6VPesFjU74yOQlCDdkMj7dbnrUkqxNoc97rgEcI2lBHGZWipzRI5bLqXx+FmSaJxbEaskLklHMrNoTlUbRXNSSsSp68RfMl71P8592/jjISZxjss5LddNn1VGu40xi/ZKBh6fg3mjBO64fpEJtTHlrhWEiwe1N5m+ns06snbsHZ3vPTo6kiZNWp+p/GVI5dyj9d3c2rJ9SKYwpomDBw/bZ7LnAXpqaPWz2Q3AxXcwOelng7BWChLBfISAODoybmWuSR6dnhxPU5OYjjwZc2ODxM1t01DIKzp48EA6fPCgYQGaP1FF5BehAYyaJjJmNnGFSPJM2c49XLP215XOYyofm4CXw8uj9iftlflWqZxa6GlWcVUBx7imkVYnRscauSNxn9FfahoJ8E1YDWEaURCp9lMOJKmFkrpYpuFhFQbsflVOHovCCWPb5RP45//0Vxsni8XNw81MTrl5oqrtDMPrBEnl0isLd2nxSup0iQeeSfMHDplPAK0AJgCgnznzVvrzP/uqLUZ8NoQh0LdFyVVJeeuSni/wds4LiHYvZyK1Ocj7X9u+tWm4ZiSH+GkhRAD1ZNYZ0ZE4KmaSbW6l2UNMkA0X5ys+m/4rD0HXRyZL/yByAY7aiSChw3hKJqHPKnBVgqGI2sNEmyASQYt5ieC9i0nmJJxoUomqt8A+gqTeR+GiBHH1N0rCbf2UY7uNEdAG6xjbLplnzHgu22j7XILBrjO2i0Pt495pZRSFHt42Rj2zwdy1ZrLdFwcStV0bwcDbHKQx/AJjfqqfDqFnXQB69j6OY4AQJoC9387h2NkxQe7E8ZNpNR/iBMijdaEp8GwYgZ1rMOt5AKwDDF3hk6bhDfXT+EjHSkcgJHJeN4Uk0QDI1LcM5M0tO4d6Yf5AOnT4YJqdmfPCkVtES225byJ5fzmCFk0Bq0JcJ6IWZf4TULowk2uV6ZS1LPXLZCihVo5pjSPOIz6TSFMlfmLm0vV6lSDD3uCMaglJ5kfp1eWf+SyNuXrN+RH1c5yZ0QdhiAuqzoSJNqoZhgsMu3wC/+J3/rEdNK//8oaoIXCNJDSXHn2qtdElUZpZKKvmSytraXV93SSAoyeuSVPTs0ZUly5fsZDON988m/78z/+8oYkIUATmNsm53DCaAVoAZiGeB8cXUJSAo8nRmDTZMvFwn+6X5BMXRO8j+EYAY+xS5yKIR6mDjSMiUkKHFtTGl5NDSklCz9F8t4Eo37WFsEaiYxPF9dWciGlJY9kLKKVdxfv0XoQXga7afXtkIZdMMIJ8GyOL7UVgq77PPo1yfuIclJswXitfVhzTfkyjBOS2ZLF4v8xEvjF3n2ctc8teoB2Zd/neP9eSqfZfpFcFUGgvyaxgEvP6qlXRlG3ZsvDzyXj4Ygw4ez0zAz3wwAcM1DHjqIouc7ZwCPPNRPYBTNgY0RCIzlPOAM+M9XfYBx7Rs5lWly+bhI9EDENGwp+ankizM/P2StsmZG55FjJh5UQbYTaCabC/yLiEjmEa+BwQIFUWw8JMs/Oc+RLAW3x+fzuRDBeFHq5hrqTxyrSoKDauldnQ1ixrG5GmGlp1ZvKROQhHHa+apxbKJxCF2ujrUpJc1ARor96DLvTo/pFxZzKiSSpB3H9/kSfwr/6v3zImUKrsalTRDQL72Dmu0Rmpmhy4Je+5DoLh5CXCQbHRHzxy2EJEqXx48dIV6xhn7sIERMDaLLJ7qfN4vdEsUBdNOs2lplmcyARk64sMIAJ3ZFhMrkAuXhNBTdEp1STmQ3cUYUL2Mu0o8kRqtxyZSluPTkkxSGOWFFALBd2ilMB7xlYCVLy+tEXrNwEf6mgbE4jjiUBbvi8l0/J35jOuXQnUe4F8BNPYvzYwj5JXYywm8AWnzlWOAS0ZA5/FBOJz4/pfjSHoaE0BdEWvGfDbmEAce/QJXG2u2xiFmICAQCAW9y/vpemyHvLXEV4JA8AcVGnAw27jVvw8TICjGO+6656cBTxhzkwq6yL1X8mlVhBGGCsOYYAZ0Jf5SWGRaAHQvpKnZmam0/wsyV5+EqE5epcpybBcMQXMS4RAkpcwNUWVYw6Rdwczr36E5sCYxcFDB0xjQHNwKd7P8KiDCjySKvqlLl+64IdLBV8Scyng9dBzZwz6TkKqMdii7ITmMZpv4l4rmYEzPzd5W7v5pEPRiHwcFSPI5iC1KXN8vQebTIAy/g2GQojoA0XtoD/8v/9ZlSegizUQNRw3QpTkvPN1nLP/5pvSJFgqOowMp/UNpNGhND07n0ZzHW+YABN//vzF9OUvf7lSZzRJ3G8AmCV+mYFKJiCgxHkk9a3ciJJ2xWAig5C5Iy4E96sfhKApDRziVt1xJdxQbVQEpKgFOalom80hYNdrlOjQBCIAafFLMN9LShYIxzYjmKiAXZR24vu4tm3MIK532+9R9eb3OFaNoWQMsa8y57UBtNZrPyZlklS4oATtNmBt9CdHh5U0rvWPUlRbHylgGMcTGVYE5D3ntjgedL+5Kp/j7XvLZf9LhqHx1ODRNbNKf3sr3XDjdWkjn4uBSYVr3FRBUcmBhYfedNMtBt4rK2teRHJs1MIzZ2fnqrIJSP6ArhK06IMYgp8K6CYhS+RcWrL3wzCcseE0PTVrvoKpyRkz53BIE2XkL56/YGAOk0CixwzFoVI4mEk661lxR6+sCfNAU8C8RRIWTIE6YzJVYxYSFvhcDtLBA/PV0rBfVUVYGoDmnL4rPl+MHeZBMXvtJ9G+GDJzPtris4qCTH0muycDIhRK++fZrIE0E2NEuepxTU8e2IBVpc1iAf7a+KkBlzWGXUwAc1Dc6LEDfA/nFOFE05AG7Pe6uuFMJJuMspqzlQ+XgYNPUKM72wkvX3GpACbwp3/6p3avmI6k38gEaNcLxPkpYjo+UgMTE4iLrN+kHdA+v8cF1jWyiSJ5cH4q/zqjVao096naqOyfhKxGe6OAUP1QqnxkPHEeiW6JkkIJ0NGm3SahNom6BZCy72QvIC3NQftJvpG5qj3yQmK/4nNE7BGQyu+8CmjzL86BBJK9+s/BRfv9tYFqAzB1TGlRHkN9aJuPBuMsmEDb9XE86mu153LtoPJ7gU+kjf2YQHl/BCbdJ61MQg5lHU4cPZJOXHMsXbx82Uw4RN5ojcwp2ulY5dDrrrvBQruXl1ZN2Fohxt+kV/dbwRDYL9ArjACg51X1dNhfMgkpAY/nLFmIKaGe1BVaM1qiPcsVoAaPlWXwkFD2npKsZHKdn5k1psE+Q1PgOaahWHkYPx94dm6m2tOzs86M3FKxnVaWF6sqBcyPtATZ/1X+QQEM0dRr2AgjyPWHIh1q/lXAUdgmnIx+U90nTSAKHlwfzUGqlVXTtY4drSvpSijgXsxBLiXU9anuvPODzeig//O3nQlI6irVmagVxA1lHc1lXfVQG8S2pzDroHlCRLkSB8j07JyVkoZYLlt00JYVc/vSl77UYAI8h7bsNTv47XyC7BDWgTAGYPlQjijJ634xNLP/5QgeMS9lgAL69AciVqILC65kG4iuqkOUi1VF1RC1WH2VHbFSBUNJhLhJI2jqLIQS7KK0EN/HBW6AUTCF6BpeVTtIbZSmJSXD6Pd4bxvo7AKrcPhN7Fu5ISKhi/EazVG7qIiCiveKAe81bg4sin0v57ltXhvtlxX8wo9tDGQXw8manL4vQXuvz9XcZk0gznXJNHfNeSg70S18AuW1AKk0VOYCAPYIHk7yS+ngwQULygA0LYM1l6xWVMzWds8Olj969LhHDHVHzEcA+LNHlq8sGjgr2Yn7iP9XqWUvGOeVe9lLXMv42HOA/cz8XI5/HzHfgBzHqi3k5tVumpmetugk7mMv09by8qK9yqehOUSbQRPAZ6DQ2MXFK9WzGT+noy3MzaTjx47Y/oZh6ZlxvzGWKLTxDJmDzIdhhyLVUnb0Bxh95+S2UoCW1QUHeMRfRQdJqpdZPJqXIq1IK4n7Q1jHOHYK+qKdD37wM+1MIAI578V9JDXIcRo3nIFtqPppXC6fyIU/wEwtlDLd2TYmMLdwIFHnBw/+hUt+IheLGDUBnxDCTZ0JGNCTdWg2w63EufCRm9qGGaozNtU/cXqbCMsPcPs6oIdN09TFgwdN4hChEGmgE8M0kWKOAi4thuaL+Nyorul5/M73UVIvgYxric6x1+y8EWjoc5TeIgCVjEHAsQu4qNtd/O0FMrsuLL6ITKd6X5yM1QZmpZARmQCawF5MQHO/X78iE9CcRCYbmUA5N0ZfO/VB4W1zGE2JbWCMOait/7Gtcr4jY4g8qO35e/Vf10Ym0EYfABtACjhbVcvjx00qdiC9Ys7WxSVydoYSUjLmCP5gEgD2/MJC+tCHPmKMY3l51Uq/s6cXZueMGSwsHKhqJXE91XnRKBSwwLPkOPaY/SHbYzAd9htMgr4RMYiZB5CX9sy+pC2rpZM1D/Zv1Dy4V8xDZiZ8BZLY5+bdR0EOAu3SJtfpvJDRYfx5o2l+diEtHDyQZuyktK5dx78ymTExKbBD2GiVkre3DAOdTigBQaSVn4nAWDEHlXtbOOAMJZkfgAAOnU8uzBVe0Y5wQDl8Wmv7vtvx8hSdIcsLImCSEuPZUGTnuawur6TF5aW0vrqW/ubf/M+bTOB3/9n/PoiRMfKC43BQJIE9MJRcFQjLhCMQiwDQ73kkxDYZh/1cJXByOnUJ5ZqcTFcWl21yKMVK2Qg5lnxidnIdeUJUPVGEnAIWpd+Tk8vPx2XiZDKx3zPY0zfV4maieCagL6KU/Q9JJjqFNLkCFEXyaCG0+SJYt4F7CZjxc7y+FVjyl5Hh7nddJKq9AHUvII39iqBb9rcNQNueW/azbOdq/YildFvHEqKpbLMUh7D8v8S9eZAl13Xmd6veq72q1+od3Q2gF6BJAhRAgiC4AARIgiRIjShTGv/lGNvhmQiPx+HweOwIe8b+Y2IcDocsKzwx2oaURO0StQ8tkdRwEylxEcVFIkUsJJZG793Va1XXXq8cv3Pul3nyVr4qQEv4IRCv6718mTdv3vt9Zz/9zt9PqqdnQCSPaDsv56YEWf7ul+wVN2m/58iYEJCiYBHNrHoe5ZgECBAIpaQVvABAsu6VJe9Sv1et5N+AmJlAiO+/fdv+PbmdQA3KwbuT1RMv1+zf7B/A/w1veMgdvtt2mgB1eeZqunHterp243pamF+2roBIzEjX5sgdGrLzA+DXr1+ttGrOifDFuWRfNyn89pzV+VrITddjhix7lv3NvNR9QOpCkBTA4970P+NjDiCZ+QXv+42Uj0lJGGCZymQ0j4zadzNXL6eb125aFCM+Bi9Zf7AaK9f3yKSlqt2mY8pYGhj0zmxODAA/4emUb3AI5hl6EmRtrjG8XMk1j6yzHm0NBtOgNehxPyI1pTiOuRAG8TfmIMe73MdlsJNWOAdmRUJee/R4X7NmPZyXpD4E7/HRCetk2BnopAcfeFOTBH79oz+zrkXFRMv2VRWSqjqRN5OO4gaNko2AAY2A8+EToHMWjouxyYnUHfIGz5AADwvJgeggFrKrNi7V+5hcA2AiV5bdJ4Cg4pEOLtl3hjtVlT7TTIiNZRJzVh1qKYtPJWoZn9Q/Iw3CTXMnMn7PGOKmi5KYNrNMT/ZQ+sSha070fTlHJRG0Sef9ADQeu5nN/JUA8N+UBLTA+5FOSZabgXMEyUgCbWSJ5B21s07OlIyEFIloszmw6+aGHPw7Slzl+UoS0Xm3IoG25x7PrY2vNS9HYAxyUMSZ/Fn8XuCwPF/noXAtAAPtFimdtY/z0sw2Wcu1PZTrgVlzl5FhIwF8OypxLBIAC44cOWJ9hXG4UoodLZ5+AoA5iVtLy2vp2rUb6eLFi7aXGTdkQBcygBYJnH0GKPM/oKyaXmb7n/Lij6q2Kp8bY+Z+OJ+Kq3FfnDNGHZFvxD2pUKRL/TsNoPmdohspZ8MxjJFrMKdcc/uUn5Pf8Lp+/aaRF8Ihpim0GDdv7Uh7902nfXv2WkSZJTHSjIj1k9xmXfsUaIoznPC5zN6aS52sGSh5zTRVMn8hiwEPWy01TjUb0rPSmqfjnczOWBEwv6t0iQvBntt16eKVdO7cOYvO5H65kDvpJ9N/8Y/+yyYJ/OrP/1TlE/DF2XRUStpXsUltFEkvSiYTKAggV5bdyw0J0GMYNWli21QaGZ0wQMYxzG/xCUACURPQNX08Pt7lJQd3NAH3DXj1vYGum4xkp+Ph8LecUNy40ry5HswvOyXnjd72CALG1jl0qwS8qN6JQLcCuQhMm0ncm5FD2zU2I4F4nX7j+9uQgM65GVlpfP00iRJsWdjxvJEg7BybaAJtknsbSTXGm+vmtz0fEUP8rhzvViSg+y/XiT5XiGkkzXhdrbXodzKhKJcr3j4xXoUnA3qytbMH3A5/o0riNPDJSWa+ptfTyDjOVA9DVjl3ro/5g3cig17zmtcYeHDMtas30tmzZ21/7dmzL+3chblnotIcaOxOvSIAl3eyeiEFJGvAlOt7G1c3B9+66aHikJoAHOCVL4hjleWsRDTAW/1+JyZrZzTXVtQRpSgQ/jgXx+/c5U1euAfV/ed83A+/A1PQYg7sO2Akx7GMdeaqm7cunjtrtZEgVkxq5lPYuT3t3DFVBcZordYtQ9fT9K49VW8EWnvG5EvDlyyAVri5kjWA3K85rj0zO1unvZRW0KAsUW8lUcRQ2h/5FdwHSXccD0kyJxC1O7nX0v/0L/7H0ifw7xoZw2rqosVeOSZy5yEBouxilvmXX2Juk2JaSAAn0Nj4lD3Aa9fdDBNJQBtFrOiboWORQDIH0SaO8DE0BLPd5dLVnAsC4BxMAgtONkA5xmQu0mYQIwvwdc96INp4jeOLjmtt4FpK9dXiaPltG4BG4GsjmfibVyLt9yOAEtA2I6d+5pTyHPFa0sxKEG07VwXWobOS5qEhTf8NSSCOsySB+F2bBtPv3jlPW5x/nIO4huLnurfVnmeFSmNkHUv6UxSLcm9UVAwplj1kZRomJ+yddaKsXR3Hep+cnGhE9+kZS+AZtjIRbrq1ceRsWxec1s0pjAmVyCCuSbkHmXpu3LiVLl6aMS3fgDY7hCEi2fOvXZsxQgBIOSd5NWgpkIhpPQNebwhSMBPOvDdel3mHa7OPZcrSPTIG7nNyyqOI+B/g9qzm9XTrlvc0UV8Twk25HmOMzV0I7GBs58+fTy+88EI6f/a8XR+QxxRFiOmu3TvNB4KAzLGXLl+wsYJzE2OjRjAcz3mZb3eq+5wuLWJm814TykmhMc7ykte4WltXdE+zMoGZhzoDaWLcyUh7ScIDSW7YofCtMnf8b8LtikdqQgLM4c5dlPrYbYX8GC/5FY+9/dEmCfzaL/xklTEcwVzSNb4ASf1NKaJ2VpTgaY7YNZekV9dTWraErm6a3L4tjU+4+gUJMAkM/tOf/nTFZJzLScClE/wBbuLxJDEjAXMQq5GN29AgACZfD4OJkOqpRBnOHU1f0YveBqy2yWOFuRY0LQG/PKQE1n4SX5x7zSfXL73/becvgfjVEEMpPZeScxso9iOVBlgHwWArEohjeLWagPX8bblW2xjLe7N5y9Ewr+QcbXNRagIlYbRdk2tVxw26CVObW89b0SMaFwAqoAWM+ds29ax3sULa4zeSfkUgtHrU+RUsYVJ/buk4OjGaS8P4WhMRMD7+DQm4U3jWBDYy/5GEDxw4ZNfCvOud+y6lCxcu2Disz8e+fZUDV8IYJiPKxACknB9H8J5pj/hxE45nKfM9/wNqSOl8riQ0r05a1ya6Nev3zvUhEBLQIA7Ox3zJR2BS/7Vr5gTn/qUh3F5YslwHyIMxLcwtGCadOXPGnOCQA70W9uyeTseO352OH6e95t6qrMbM5YtGCFevXjEcYnzMz/RuhNARmwf1rCAbm1pRnmDrONcd9hBzmeGFtawbcrBof6tnKTI1X04mPMr0qzQH90geB8/q8uUrZvqiZA/XQVtjXrjPD/6DH2ongXLTVFJYDgPdCuwkTUt9VVwqJEARKiR6GiaMjhEFMFmRADdGshgPUNeIJECJVLeFejIFoWnuG/DWexACf7NguUmrL26SgG8Obbh4bo2Rz0QE8f4lJfHZZuaWxmbuA0RSa/uRTHmOfiDcD3jbnks8x2YSfEkebZrA3xUJlONo05ZsPIUmUI5R5iDdozWG7xNi2g+Q4zl7ZtdtVoKMpCVJvh+pbFX2IWozkSR1TaU56DitB/mmFM4JkLJW2SeKv7e1u7ZqpQ90vOLPVV6Z2HvzneUqpxLurMqm9QJ2B7Akf2XUWl2f0VEjAQQr9hW/pQkUAEmmK+BMVWBAFLADWEUIKhvBHuS3nIP9uWPHLiMvgJYQz4sXzlfJZQpfVdN2ri8ykKYQTb0cL02AeUPqn529ZSAILghQRTK8k5hmEvrSUqL17NPPPWd9zvkNZqC7j95tYxXRMNcEr5x9+Uw6c+a0AT55B2RRI/kfPnjIfrdjxxZcC0UAACAASURBVDY7B3NzZeaSP5ehQQNoy4y2UPSJNJqbvxj29HqGUXL0UvYCYRe5U012utnn6GHrmPdoYXnNaiuZELC4WNVo2rmTfg2ukYyPe0e70y+ftbkmH4trsZ7/1f/yL5skQLJYBEoBYLkx4iKNUpNMN9pYFcCiKJOunkkAyR7H8PAI2X61T4CwM/IEeIACIfMJZPC3c5jHvNYELJ55LRkJ8JCYMMX7c31pAOU9cF6Zr/qZs0oyiPen8wlcNgOZeJ42yXwzsG8jjDbCaSPu8rp/nyTAOPuRxFbXLcdZzUcggTbpvATNfo7hrYQWnZvooBgIoHWsz0qHXTmmV1L2oZ9mZkCwnn1bobQDQMweQYpVlI7MH1xfpiPWcncwl1jv9apQUEX7mTQ/VCdGxVBpAFS296UV16JN87WcniEzCyE1Pvzww3bLjAkQpbcwwHbl8tV07uKFdPbcBZPW+S1EINv/cK6eKfMNTkrAiPuBDKpIoq5HNyG0IbmibQDQ5rTdvt2kapmDLEktaz2y/QOk3IcIBMJh/CJKCYO881IUE/NrET5TU+nchfN2P1z7xedfsnGAJzjF8YngON9t5uVhGycaDWCPb2RxfsHOeeSOO9Jdd92Vjhw5bPMEYFNSe2kBH6W3m1xc8i5zY2OjVTIcphocuwjNt2ZvpqtXrhqRyXegdTwxNp6m9+yytroQGWYfs6TcdP8K5KTKyty/fAOHDh+x58Lz5b5wGH/wh36w0AQ++u+qjOEoAWkTKOxMgyrBiM81UKmdRgQ9V3llDhIJDA17sSnqCfHbW7fmjAQktXP+SAL87eGc7lTBHITagybAjTERkhz4nco0VGF0VSlpDwXUK6rgkSxKyXMzSThKzm2SYhsgl+DUz3GqcZQAUoJrm6byagE4PvdXag4qTT9bjbPf/JTXKzUBzXF1XF6+EkoggfKZbUXAcQ1DAm3P/++KBErBIZII9yBzAOuYv60aZo6WAfwwR0QTpgF1jkHnXL1cJTLOAYCtyBjqA0XNV/fuYYt0F/M6OxRrsz2+tuqmopGuSZSPPvqo/Z49h8llZXHFQHz/voMm4e/aM52uXJ1JV2eum8QMOLKXAbf9+92BqrBRPocwOA7QouHLtNmrXZPg3ZzP165VUTwcq9wAzsn5wA+OQxi8YUljswbMnJ+580Qxz2CWv0Q+CoCee7F5sDLqg2n3num0a+e0rQPML5wX0xYawunTp22+D+7bb+U13Kexx67DcTOXr9ozev6579l98fndx+5MR48esbyLfXv3hvaanvEMOYjEyMjmOWOzp5gfjmTmnhLdHAfAW1c1IxPvpsg1vGTHNsttsHLaXcp7e/QTv6G/OkQ4POpZ1ByLxkL/h8ceLZrK/NpH3TEcF2fUBqRemme66xtOJpQylDKSgHwCtC+ErTEH0QVKJECIqEUH3JqzzmIM3kB9SY7mQftektjSkiduIOUwKTx4OYFYZMqMVJKKzDDR7l+ZqvLNGsBkI3Sb5iOAjZuQ46JqrU2lY/pJfXGTlpJ+PD/HxXOV59tw/pZkrfg8I1G1AbXufysSi8BZkmnbeTWfEhLa5leAFtde9AlorTXWZ1ElAp9Am0ZWklS/+8McpHsryaDfb+Jx/RKO45y0kUxF3tknIGewgIs1zmZmT2gOFS+vcbE/vFe7OyFZNyp7UBFFHiDfK+CB8ajg4WA2N2C68Hl0yXp5aSGdOnXKuokBpIf2H7D9qM5fFH40+/+2bQa6+AjYh1yHcSP5Y4IAIPk9IG+28ulpL0C3uGiE4BE9NwzAGDvHuYPVQ0fZz1wT8FZ4J+PjOGtFud0DQDyW3+35cjAzXuZB4bLqzsU8mDP11s304osvpYuXrhieAKx33nm3HT814SWwAVLs/dwP/9+8dt1AGofx0aNH06EDd9jvuP7c3C279oUL52y8+FO3T1KNwKud0qvB/RRjFs+Pdnf1uifWzczgB5kxBzxZ3Af3H7J3VSG2+bp2Jc3dms0VWJczyI9UIfAIw5Azv+HcjIHOb9wbBGlYuj6Y/rf/tTAH/cYv/dQGEoibIqolJTj129jmEFb5iDRg5WghAZmDeHiQAOyMOYhG8/1IgAeJiknNoO9+97v2oFkgfM6Lcym+WQ7gSFiSsCIBaNPwjlolqcgkq5AzIHCJmo5AWhuKBah/a+NrA24GwFECLrWNzbSPV0sCJcFvALZX4Fjtp1kwljjWEvg0n3E9iQz1DCIB2PEFyG8gwbJUUCDxtnvdyrGPY1iv8nnz92aalh0f0vLbSGOzNWDz0qnLmVvT8CGqZHq2qtaazlGapmwOc4avjtXaryKOcl2vcm1HEnAWVCEyGqkMWbLTgw8+aOYQ5mByzBveA6SAnkUArqykF0+7Dfz6tZu2j5DUkTixT8shjGR/5sw50xIAJ0Aem7qXb5i2y/O5mSsuXTIg5Z7lZFWzGoAW8AbclHOwsur7l7nTtTkeYFWtIU9au27HqUqAN3WfMhMaQSpcF5BnnBw/OT5VjRNwRapnTCuLS0Zcz7/wPdMUVpborTBhhHnixAmz+zNu7Pqc5/bsLRsvAM+cWRjvtom0a4cnrO2a3u3lsteSSf6VU/y2R0l5XsRgpS3t2uml6bk/1sjMNbf1879hXW/AzgfhGlHu2GlryrSWmRmr/fSf/6P/rGkO+tiveJ6AXhsXvadAlxtamzmGiGrTmO09kwBNP4gOwhwkxzBMpQJyFQlcvpodva4JYLmRrfD++++3hcUiQj3zBTDrauJ43Z4wOmGjw7cNnARCtL4UeUiaijZVHRc1IiXq2KLIcb0CulI76gegmm/Gudn8tkm5DbDZQhMoQbYfCURS0rMVsOje+oFs/G0buEdwjQRcjsWk1c3rwVlyTePVosnF77eaf/Ls2whZAk45L+VcbFJ6qAJxSeFt2gE+Afac6t+zHpDcFOnD+gJkOKbMpWHdULYgmocYN+tX7RUpaaDnqXFwPNcDpLl/zCLUuOF7L3mQ0sjwcHrrWx8xUytS75FDdxjQYCaxFpNra9ZwZteevdnm7VoCQIpZhKg+BDQ5lak9BAgDxpyD4wBexol5CTMLexzpn/vnO4iB4zy6ZcxAmf8ZE3uQucEUpZBVs/uvO2BKm+CczAcSvZe0cE3BYuZ7Xin10OE70r69XhuJ6QIwT58+k77//e9bhBBjnN65y3wER47cYedm7pjHs+deNlIAlxjzUMfDYO+++04D4rFxD29lftEoGAP3xzVMk8vlt3GYYw5iLviMe7k9P2vtNcFBKqXquaoMB8S3e9prGyHM8huV41D5G+q1yUTGXEDgb3jgwSYJ/Nav/nSRLOZqY00K7ojiJa0gmkPiwo6AKRLAHAQJkPQFCRAiigQACbCoIQHKRly+NNMgAaKAlGnI9WA1pBKcL4zv5ZdPexbkrCdKMKmSoJQPIMZU6FubyYYy13yuY6LUJYDme/0vMpSpSu0XBRr6veZiKxCK0Sf9zE9t4Ft99ndMApEAdI1XqwmUayL+viSMMgS2JIENJNhCAuUxbdfbQH76IJNAJK/4LNsk+Xj+zUiA46Jg0kY29CiOJR2kuXKsInk887dX1cbnu4oQcoVFjVmagAQVTBKReCXoQAKA+Gpa9d4B1iGOf3cNnLZvm0yPPfaYge/+/fvSgb0O0IAf15q9dSvdmp01c8/qOn3AvXQE53Ibvdv9zaa94NUALJrm8GEzHUEIABW2fP4HRLkn9jnZxjL3cD8yBwGynI97Q6I3k9GkS94QpTlKr900UGYMyo7mXAqPnJraZnMJUSEZf/u7f50uz1xJlIRnno8evrPSZDgn2AJwnz39shHCpUsX7JmCRUj+h+44YJFB5C1ZH4T5pXT+/FlzGjMeIok4755d7vugdwNzz31wPyS9YgpjPBy/Z89uIxHI0yKLJsezCRyz1FU7VhUReE70Xea81q6TgnxTUzY/EAL3N78IxrrpXZnn/+Kf/w+lJvDvrGxErdbXBbEkCSqEKUbWRFKQhBF9ApSNsEU8MJgWrd+nk8DE5PYGCRDqRMbwxQuXN5CA3eyKl7JQ42uSMVhsqvG/vua2UN2gGJ8JU3o642KCFV7H30wUD4NSxAJ4xisNQqQQwUHHRRCIcxedzQrZi9FFbUDE+XW+0klcmkLaAFop6/1Arn6ubvXTOavPtxC9+2lRut4rGWObxK/fleaaV6sJqHZQ29z0Bf74xasggbbzlSSwGSFFibxaV4OuvvO3ev96/R566i7axkZoklasyCD+dgL15CCBu3wCypK35lehB3ODBAix7nm5CCU3jdL/Y2Eh7ds7nd761rcY2B6983DaPunlH6hpwz3yG2rRMPa5hTlzDCuc06JTsgTqpZ+9aBtSPYBPk3iAjnPfcQcO1G02RkAREwsAqsJyCH2KEmIuzI6efQlGMjdv2Fg4ByQD2Ftm8JqXhwFsOf7KlRm7BiBpZpgctsp643vIjOueefmckc7IiJeLuPfEvXZOSf+EcTLOZ595Jr3wwvcTkVUTE+PpxImT6fjxY3bfhIQyR8zH1ZkZOzf/W3JbNluhVUBOS4s+/zj4Pd/ganaarxjh7tqdqxzvwCTljXXYMwC7FcybdX8K2MZ64Dfc3949+41ICDzgpeJ+kMN//9/9840kICnCF6mTgBazgE+fl6AVCUCSi4FhThYj2JM8AX6PTwBNgMmVJsACIU+A+GO3h7o5SPkA2LB4Eb3ggOELXnHAFERirJCAQskE8PwNcak+uWqOxKYvM1ev28JikjhW4C2bJ9fWffFvSYZRWpRPIZqCXhEAZVAupcUSuDfTBF4JCUQJNJ7L7qUFdSOQbRUi2U9bKMmmH0iXJBnbbbaSZqEJlAXk2khrs2cx2O1fBXSz51DNUa/eK21z0Ubs2jO8T26bqpKFtM40J6wLNjLr2WPgvT4+1+a8vh/qHrOs3egY9vFsbB0rs4Jl4a57u0bWMBmxVKMku/auo0fNJ0BZZspG7N09befGEQ/gWCbuohehY1+zxzifaSy33enrZSPclwCoyjYNOJ47e8HMQkjQAnCAEXLgvpC+Occzzzxj1+IcqomEj1DJXbfmZqtENkCU6wOCSMZoLgAtr8VF9xEoO5hzs8d37PbGMxzHvBB1yP29+OLp9Nxzz6WL5y7a51yb406cOGaaCvH+hH5euHQ+zcy44xhpnnNyLpzGkNzuXbtsbuWMRpuAbJTct2+vm2gO7t9nz1pOc3IBzOZ/1TUEQpHlVIZ4zSlOBvfObUaY3JvCcXlHeGYep7Z7ci7XUOG8Rx5+SzsJlFIKjlwWWx0a6iaRuID53hdPsxSySdS5gJx8AliYWCyUjUCywTHsmb7LVkr6fJ5sSMAq8fW8fzCTB9PhkWcSqNTH+bGRsbBoOF1KOhGAGCMPUf8zXmULwsBk1Em9kp2U8ysVW05nEYxstlLLIujIrOQk5pqQIqpKibkNrCJg6J42mEOK5id/HyQQx7aVJrAZCUjqLO89gvIGn1IZ/RP8VbZGW6KD2ghG81bO3wZCKGvzvgL2bpy76AwmkNZpomlVzzSu1207PJIDMFUWsEw9ACv/M0eKe+e80axZ9hiWECOBhAJymn+tT44xcxC26g5710MP7Z29l9bSa0+dMmfnnr27zYnLNAFGo8MjVchmx7SG2+n2Il29vNkM16BkgfYLCVlug/fveZkWQYP1tZQuX56xe0O6VmkJwBMgVdkGzBqS1Pk386+mMzt27TRwU91/9iXHYBZSCQoHTC8sh0TPCwJCK3n6uWcMvBcWFk3iJ1nMooMmvfQ02hhjO/OyzEGX7PrY/E+ePJ72HdiX9hzYYzXIBMSUn3jh+Zcqmz/gfujgQb+nXdM278wJ1+XcEJJlYw8PpzuPHDbfA2YhywwfGnTCnfMSGFRlhUCUtwEucl8yjzG34I7OiSme3+GTVRHNf/ZP/9vSJ/CTVXvJJsA7CShPAFIQoMkZasy54lEM66owtz5gDpceZhzec2VSyklDAiOjlLfdaSTAeahESJ4AkoH3DyW72MmGBcTCYVMgkZj621tPgxS8WpVD1SU5Rf9EO6w+iyDhGk3d4JnwVW0cSflRUpLmowxM9V7VZvdcB3fIsGBEjKWZozmGOiDLNiglaHNVQTab6oJTZZBNibDO57xznP6uzvm38Qu0RAeVJNAPSPtJ3RHsJDiU2KpzlpqGFJN+IN5GAlHTiRpaGzmU44ghom3433bvUXNmPcZj2sZdCknxOiQgyQ/AXKmEgKn127dZ9Mn84kKjyqTmlN+RyBTNlFqv+mx11QuSSRiS1ioSoGjcAnV1BnPvjgGPtnnjgw+mY8fvMoGNwAyigyyAYnnFJE721mpvJVGvfzU3gOKaCHVybFvSWcfNrrSNZAzsk1u3XADEHs5+Gh+jz3BdQ0g9CdhPCH4AHGYhwJQxiBQAUcpas19VqgJpHVCEYFR2AnKZmblqc2hRQdTUESF0Bm3/4pO0UhEvvWRjpN0lpECZCAPZXbssaoraO2fPvmyRis+/+P20srJsc3D82EmbL/INGAtzDiFBNpZYduaM+wimtlu0I5qCl5TwsHt1Y7t1w+sAUfraEuv2ui9hepeX10D587DVXKjvlucRMPemGezwcFTGzrwRmSnfKvOFD/Zf/s//qkkCv/0rP11lDEeprtxYAj0BZbXBcvQBIL9swL9ufUn5WOqtRThMjiXyEYdHx9O2nTvT7PxCmpudT/Oz8+nLX/5yeuGFl+zygLvs8uQG8GLBcJMmQXS6Vd1smiWw0Cjmqo1W3QPcHKTI+n48Ftqrk2K2quPESynOxpNJgjHE87F4GefIsNsOxe4sKCPPEQpz1WUpNL4S5IyoUPFNcfewKOaPcUFQRGnE73WcP8WNDWNKaTNKjSUoRkk9Pu8IUtFx3QaI/b7X+fR9AzjDBdqeUbw+wkdJoM216YTaBsR83vR31aYR/SZqXxpjv7XfHFd+AqFuvAQQjVf3rvPxvfxGLmh0ayEqaHgah5M+TUI2jlv3S1x59EXVJslaA9A88B2go8ghL3GcUmeIXt4ucFnf3rW19M53PmEZqvum91hEjEJOASLuxyNWVqxmP/XzJfwMDQ1XGc2Mi6QlD6LwMi+eBe3N2yWxqquXkprY5wC4ZedecElZeQS7d++pcgkoSDm/sGL+CKR6QA6pFxAmEgZQBHABU67BMUQHKcyUc+7ec8CO4X8sBIwJEsBRjdnmpRe+b/fK96dO3ZMOHwa8vagdEYoXLlxM58+dTd//3vPp8pVLaSAN2rWPHTvmDt59e2wNmtM650/g9+DffD69e49FER05etiAe3TIhYKbNymrMWu5AZAY5iAvBOcd2VQiR/Okyq0qmaGcBB3nCbUTiUzuh974SJMEfvMX2zOGtUkkRbQBJGrj8EDHu2Nhvll1EoAQvNfwiknu5rToDpgWMD65zUjg6o2bljWMpPOFz30+Pffc973RxJBnMLJwYDjUNF40gHCbozu6TBpih4SqknGTEirWBD3XLpqf1STQdn86VtpQrWK79mAaUc/rztjYR0bsM1Pvc3ZfBCe1jmuATDaxlQCrjd1PCq/Jrj8RxHtqA/koyce5i5+XNu3GHAfwbSfcugDfK9Em2saDJFmSQPybyoybvdrmtZo7fCLB/1UeK0LttzaiQKRjKgDPneLiMSUJYIv3OP+eqXnSckoS4AmXY9FYmZ+o8dZk21wXIij5DCx6aAhBiT3RsxaTACCaBe0cn3jiCbM333P8mAEg15DEKcHIslcnqD20WEXnyVehvYJPgL2CZO5x+24BYK+oUijHysyqSBYFZgD6kpK97IFHHZnZaWIy7Zk+YLH2hw4etv7IlIbGdKR8A/kIMANhy9+9e9oIBoAHXF88fc4EUAjnjjsOWsSPnMtW42zGieXZZ59Ozz77rP2bcd9551Ezl9119K4qWY1zvPTSSxZaKrs/0UFoMUj+ql4qjQgSeunF014qY3nRzV8H3WFOuCjADcYyJ4SKOtFdrDQa5hCiQfKXP4HxXb5y0UgTHFXG9dCQ51LgG/gn//i/aZLA7//GhxvmoLhBomTTjwQSXezJelxLaZkWkISarXk4qYVYJtSy22lpdSVNbduRxiam0o7du9PFKzNeOmJ5LX3pS19Kzz//vEtzOU6X6ynEk3MNZbWSY/hcUjaleGXRsN+HdoVNcChJwb/FvBLt6iVYsojYMLJ38hs+YwNYnO+gJ2Iwppgez8I1gOm6JBulTGkuJehFaTlu7M1Ajo5Crc8mE57AIl4r/lvf9wPAKMXqOm2/L8eoY6SJ9CMJgXh9zroqaBP8N4K9CwP1ldvuUSGoAmOBaRxP2xy0PZu259BGBDqubZ6i2dIjfeiTvW4SP08yjsV6DawPmqYb5yKuE0oOtxPExnUhYI2aACSAsIbt2Qm/Z93ICA+dnBpPRw4dNIcogKPnz3pXbg2VMRWIoagmtGb16DYCyNq0lXwe9dLWSnASCbOfVAGV+1M1TBVYkx8P2zZSr5WeuDWbbt2ct/aJkCGhmtPTXqhOJhnAmGNfPu0RRwJM7ym+I3WGxszSgLYBgOMMJp5/+9SUaRyQAtoLIMs5kdAx7zz79DPpe9/7npmHOA6zEf8DytwHxfEgK/wDEBIOYQuB3b/XCAFCskJvY94JbX5utkqWA8jZF8z5HYcPGq7s3+tVWYlO4v4hBM5Loh7PgmdqGsWRIzZWiAoyhwyYf+7dTe3r6R//V/+sSQK/9+v/3kpJa3GWm142q1ZpiAY0lEYFu1fXTRPAzrfKgs6O0YHcpGZheclIwDWB3enCpSsW3kVcLSTw9NNP203D/BbVk8tEMJHyExj40z+TnpqdblonBrqsOlmQQBPcam3AN2ovrWdzUAT/uKnkTPMxeDgp41BYH34LHqJIwsLtaBO3tGwOswiCbRUjBVKRKLTh+0nqDTDaJGM1SrnxN/G8jFugEomqnxRcgt6mBJWl7JJgmuDeNFuwySOI1uuvSQ56ftJU+pHQViTQNrZ4rn4kqWNe6XzoPJEE7LM+mmw/0ozrxNZjqqObIjmYdJ81Hf2GtShNANCQOYgevZgPGBsBF0i5FI5Dyj9x911mi66dvu6bU8QLApQ0d2Xxx0g9zgn4IRTxPYUh+Z59Ikc4n4s0GGtVQbPrIaiKerFuXrm8OqWROcfSyqpl/MpGbvVyhofT5OQ2e8c0s3fvfrtvqwf0wmkDeysBcfNmuvv4PQbIhKoSfsmccb3TL75oAA7gMz6AHon+4MH9liOwc/uObFa6ZgD/7W9/20xIjIlSGziN5eDm/tESLFHu4nk7J9dgTHffdcyT5Q5QiXRHVRl5ZsbzGF4+85LN33B3yKR4SkkwFpm7rt8gYxgCmUkXL9Ln4GaioY6qtnqtJUpVUILbrRX33/dQkwR+91d+puonEAkgAkPfjW4GS1xrXn5h0ZrL+99oA5xvddkbXc8vLRoJTO3clQaGRtKLL72cXj533n7PpKCawdJMNIwGyHuUhNfD5kEwKS89/0K6cPmSt4VEUrJKjPQvqEs+xPtoSocb78R6eWbbuoAvAiC/YNGLBGRTRTrg2jeuM+nu0JO6TAILmxMJRU68OA6Nm3ObI7iwB0cSeEVEUNxWOf6251edNzs24/OO87AZSEaS2QpM24SIkqTa7pU+FG0vXc9/s7H0QyQSXbuclyZotq/y0idRHlXedylExXss7w+hgKbtbXPTj9QiCbB2BnPv73IcihqqfDK5Dy7rV0TgEXO0SnQSYJ8hab7+9fen++67z0gATcDKGmSNmN/aus12biROCUaMgeNMS1jzft/cs2r28G/2iFUBzs5krsn3imqxYmk5KhBTqwgHYpBZVmYl66bV9dBwpHruTUlS1C0CdJGqifTBPwDYAvYcDwlQZvkbf/mXhiv4J2kOc/LYcYuGqv18t2y8SP3f+c530q0bN+1c2PyR/JXnwDgxV5E7ABlAOJAMWhTawaFDB6qSFdwz2onlL1xy0w34Acjjb3Cw3+2kMNQxbIQUOD+/U74Bmtr09G4jpkOH0NYoIjdblahgPpgjtLyh7og9TzD2nY9/oNAEfvVnjQTiQpTEGyWJVjAKJIAmsIgJaBWLzrrZyq2JwoqHjUECY+OTaWL7jnTmwqX01999Ln3/xRfsIZm0vOaLh2vKCWVjSp00lCvn8TcLQI5iil/RINvs5y0kIDDts73NFWvRKaaLD9DdONtmZaPtpd7qujnOMFuB2BaXPrieRofHzPOOA5fZI2mt5wq9MXGnQ7coNA9Ans3g7z2rXQ95ec5DWsPp59+7a7h2/fb7vD6u7nfQ9qx4Zv0k5WpOChIowbNNm9Ba6KctxHNsJUm3RVHF54ZvKb5KsIvmoLZrCWzK+9J6Lx3n5VoRCfUjY81Pk5T8LHomei+FLDML0jlvoE7WJECzbd2WggLn7EAAaMZZQ23+zjUB1rd931HDcycB9lhuTuXZpCNu3iQq5W1ve6sJY9u2T6Zjdx6tzLLSeLkO2oGbszzySHs2Pk9pCQozlwCFmUJrk+APmZakYSvoQs5nmqVbwmgODhFpcPzsvOdPEGUofwQmJ0iFPeUF6ubMT2Alr3seb2+S8r795ku4esML3mGSfu7pZ9LVq9cMgK1cxpEjVgcJUOb62ObREDgWkwxCKkIrhOB2f88LUMnrb33rW96e8uJ5u2eOQVNA++AalAJX4TsyjRkH9+NdwbanA/vII9hh12DOVXiP4y5cPJe65LkkD1ChBzL3Q0TR6Mi4fQ7h8dyUG8UcfeCpH23XBPpJHlKn26QowNPiiuUTwAQkErAOOphbgEbvNTww2E29wW76wpe+nL734suWMEaEBK9V9dbMkgZAz4O3Am0rHsdsjuEA9lq8ZXPy0rTVSgI4EqquUr00uD6Y1tKavff4HFIY6KWhwaE0ODSY1pbxPQDaKa30Vuxz/Bwk1xAK21nvpM5Ix2qXIAVBXmZnJfgIRLe3KAAAIABJREFUksnXK99HOiP2sCxpKx+Hky7+3ff3IQM4knhD6wglQNrmgY222asNpCMJCGQiAG1FDk2Q9+is+GoC7uaOX2zir0YLKcE0kkPbdzVJtPskBIIN8AtClb7nXeGwrGXXYGk03vQZlWQF0JcEJA1GpqC2CChpApSSlqTu4O8RQnzmY3YtirXKnuPvJ598t7dXnN6Z9u7eVWXjA6ysF/WzZf9JyIAs5RtAIo35Cpx/refRR4RUcj/SQsgXsO+ztl+RVmZ3zklEC/eMqQdJnzHI5DRmuUOYmLxDmmfPOiEgmEIYRCzx8iJq1wzAcd5iRkI72HfwkGkAOMCZExJXcQJj5vGIo/l0x8FDljRHDSTLxO12jQRoTO++hGeqSqQiBKvquX+vzZcTQd2HgPu0jOSTJ9KBA96HAeDnc7qfXTjnzm1+g8/Gejrv3Z0O7vdoJs+LGEiz8/QRoJgc+VLkJRGdxVrF2b5S9VoAR0XUb3zwsSYJ/NFvf9REDwGnwjqjKqdNvWGTDPTSOnHI1HQARNdTWkWiR+pddVsh0Q9IPAxuubeebs0vpt/9gz9M12fn09jEuD1YnrekhcGQoCaHrJKuIBykAsbBDQH+aAJa0FGqM+0gtO3rB3TaLG3Sl+aFcUgSkVQne6YyqQXCGgNj5v9ok45gpTk1Eg1p/dFE0U/6jPeCYzoSQD/zRNv9Rwmy3/dx/CXQ9/s7knB5z/qN7q0kmfKeyRzvTxDmU7VX+btIVG1zonkWMLcKOeG8HlJcv3R+PWMBcfksRQKVjyxLzTKd4BMAhjt0SEPTDEJILaToHgm08IgejR+OrwG93sfyCYgEZAaKJOBr2fNt2MKAJN+///1PefOVfdPpriOHq5pccvwqMEJh0w7uLvTV1/EexYA8EUfug3BzEXXxfb97x0DlLDAO7VntH5ECmrXMWGjI8/MLaX7+tkcmWkbyiDlZlZvA+XHaAr4WyZdxw1sxDld9DS5cvJxOnz2TLp47bxiFKQhnMGAPcHqY6uX0zNNPpxeefzE7l3eaNH/PPfcYicgcjFkJLQFS8Oxlzx5Gq8KPgCOYeUBLANxv4GR+6UULs0VoBORVN4l2llQu5dgzZ0+bKQjyW16EqNctyglT0OR2soe9t7LwUhoUcyk/Cv92s9n29MjD72qSwKd+5xdaS0lrkQv8So2g3kQrBvqwLiTAnjW1cdmZ39S+lBvGd7rpxbMX0+e++Kfp9tJqIuNQtnbZEtnUWgyKMKrAKkfycE5tOstCzOpwVMkjcenfbeYCbKrlqwSEfgRiJJFzFHSM5uWVADi/UWeqV3p8ORYkMJvjbH+NZKSxmEMuz1G9qbIqXyQ7lSAWQTsSVLzfOL/x/gWAccxtz6C8p8Z11mtnfvyt/r2luSucvE1jKOX7SqDIGfNsvuar6aAuSawcj9ay5qKcQ/MZoXlaFNBa4111gfTssCAOWuCDS++WZ5glaYEnApWctrb/cntYAbFqbEn4qcaX1gxwsF0//vg7DKxOnDyWdm6bqm6/3FO2ftHucwkLr2fkAhPg6eWXqWfj0ikaMi9676oQHfcmrR+MAciiZiNtIwp0nAvAhrAIwpB24tLweurmSEIISFoQvkrGBClQ0I7rWMTR1JRdn++oG0QSGBFFYyNecsKBfp/9G6Kz8NOLly2pjEgixo+Jx53GnhUs/8Dly5fMl+BJWrNmzpGJiXdMRwix9CEgc5r2lefOnDXghlwOHvL6P3v37kl7p/fYM+GZ8hsCUijvsbKyEJ6x3xNagyodMB/2m5zXwf5/73sKc9Affewjm5KAQrzagJHPWFyYepaWYfeekYA9sJz0ZUBp4konrVck8KW0gK+g0/WEsnXXGgzQs+QXH3pDmuz5g9Zmwi7vi7FpFhCoRnAUQMbziQT6SZKbEYBtxCyJ9COBrcC9TZJtA9v+42hqEuU42EQuHXleA4tB0ppt3mxT1u9KwhQJtM1dlLZfKQm+Ek0l3n8uktm4/UgGW82vJH2NfwOJ5gganUfXHswkwHw1Ncpm9FIcawTJ8nolCbgUjqmnPVlR92gkofwWAH0dM2UdUgro1ufykFnZ6l1AUrOZury0h1i7makSnHI8+j33nEhvecsjBiQn7zmexoYdlDUOSei1kLhWlbbgnpG+lVAGgQ51hy0GHuCGFLg2bRY5H4XXOI9s/PxehMC/ZVKKggUmDu5Lz6Qz7P4NrXF8SJ5ftJCWl7wMt+4TkxHXVcMefAWEmBPUAmi6M3jE6wudPZeuXr1uZiHql3FPx48T9XPSHL3dAS+LjWkJ+/wzzzybbty4blE7EAfEsHPndotSAuTxR+As5n8IwSKYpsbT0aNkOJNFfIclgi0tLpqWwNwtLnoTLUh0PLTQ5PjxcQiW8Ha6Li6azZ93aaYie1Wo5W/mkbl74xseb2oCH//1n230GI6Llx/poTPp/C1vfbV4MMlgJ1wkg5As1+zYWvPIgN7aqn822Em9wU46ff5y+tyXvpKWVnpWLgF7fxVzHEw4enDrPXdsCYxKSTUuZD+uGR/N+Nsk1aqJRgixi4ASr7kZEZgmkMWyErwbYw1UG4EwSo5tku5WJLSVJMz32kxy7EmytI2W6ibrcY5bpeaiIXs5ryUgC5y2uodINJFM/N8b8zsaY+vTFCcKAeX1+wkB/hsXJqr/zbaaTZsGmp6jYms7S8ANIaUw7ZVrKpqNbFw9giF8hA1CyWVYIrEQGt0dHEq4EVQ4L+av+FlyaGguLKdnjbAmn0DU6qv10fGgize84YF06tS9VZvE7ZMeBaf7FQ4AvPxP72++xw4PkF65PGO2bOzimD8oUwBYLS5hvpkzEKa5Pe9ItGgFOpdyBVSIzgm4GcIc50mgFp9vReLmU/CSECrFQTCGciRMA0opraxhWkIan3PTyaprUpAHiW48+/PnL3ol0HMX0+WLF+0+j919Ikf9HLK5Qs6loxgF7/gf0xAmtte+5r60/8BeMzNZGYfV1SqclaisMy+/ZJod5LNrl4d/quQDoZ2QAs+UuaiDYhgjoL6edu7aUZvbKOOztlaRoCWzrvtaVrY2ZHbf64oCcqUmUEowMumwCJg4PTAt5sUVTx9fXPJ4+V5W380hbM6ZFdcO6DDW6aSz56+kL3z1a5kEuhZPv7xM8oknqshBpMVJh6NcUKEl49c1gI3g0yzPHMGq0hhyvR0k8QjWWlDRtt8PxKq4/0wCce5KibpfyeEoTUcS0LleiaRb/i6ek/sQkevZRX+F6qdFaTICcSkh61rSsCJgGgQVZRS2IqmtyFYhmiVRVMAbzEXxmK3mzVG3l3AsN8/tf+v8nUGPmpFZAvOH1pzWaHxW5XPvN386bsiceC4hsEfiuIkaquzk1hnQ81QiKI90hyxMVGPyuliIJrUwBB66Pd3j+7W2tac5H4CMNPmudz2Rjh2720wb9546mZbmvYqvSEDvWiM8bg/aGLXff/ELf5p+6Zd+xeoNvfe9702ve939pu3Y/5mYcGS6qdeT1Ci9jDagfAOZhRiXZVVnYo1ryx3L7lQvxxfXP/kEvDi3InZIXjUfT2fQ/Ajd4RHPaqbk/CL1zOadFBa8fg9zRwgq4D93E9MNvZTPmeOYWkmAO1FEmIQAcfDMncbX0ze+8Q2T6jkn5p+TJ+816Z/fWNDL2qoloBHaye8YBz0CiHAiYmvHNrSJce+V3Bkw7QbNihLUK6vLFtIrhzxAL5KTZkSpfrQrWQC45lseeU9TE/js7/9yI1lMm1sTyckaEkoMJx0cSJCASUoW6giiuq0Z8JfahibAAl9OnXTm/OX0xa/+RZpfpcg0BejYYFQLZaF5KJg1gzBzUQ2/nDNKXJUZJd+Oj7cWtzVmqdv6fQlaFDmK0pY2tI6L5oSSDFhHtkk9/rPxtc4pm38E1nhglJZfEXAVgyBHIo5ZGyKCj8LE3GZbZ1vb74I5qCTDOLZy3gQGkjQjMMXxvBoSaN5/0+xSb/am5oJjPQJBE9A3OozLZ+jPB8Bsgr/IB/tyJAHMLzXgNtfbZvMX5ySuN0CuGn9xL72slXjGsBPCwKAXjLPvcOpSSNEcxb4/ShLg3gSq0gYsjkPAuuZml5VVen6sp/e+90mzQeOgpLE6PgHWjZo2RXzg39QBAuCQTDGjfPITn0qf+MSnzOELIL3nyfelNz/ypnTvvfcaYJFJOz4xZgDIvl/rLZmzEpADL9j72sucv45kataH0pzJHFYLEx6QoQAXnl00F3FOzFGUuyaBdW52wRL2WAeuiYwbIfHCtMQ9WceytWQSP5K0cgggvdMv0VnsuvVBAPQ9tNSbwpDhizakBvDnL5xLZ14+m27N3rTPIYNDBw5ajsa2qR1mHnJz1Xyan6NR1rz7TLOJj2SvqSlMQaMWnYiWRGSicpQ0d2C2GgBxP9qbJmAvr6aHH35nkwQ+9we/UkUHxQ1Ug6iHc0WbYGVnH3QbE9Uuac7iL8IiaxKwB0I9ofWUFnsDRgJ/8uU/T7dJ9uI3ua2dro10YFLXqttK3a7ppqVIRpLgUZGbwNfMeWCi9P0GAoA2wvcROLVptwJmrh9JIEq2NuaMEw0CC4XtIqCUILLVtRljvyqYkcTZ0DwzNbZAouFv8xdQkK8wt2mDbUYC0dcS7033sJWEX4Jxee8yy8Q58DVQSwZcA3NWCfzx7yj1lte0vyunQ+1T8rH7ukITiOZKrl+es7z/OH/l2Mq5tnPlrGGBflWR10IrpSXkdZ5DYgkt7WBGGFhLg2YyVZ0m18CtFEU2j3INOYapGhrXHFEzIgEA7t3vfmfatm3KTB0HDu4jZimD42huPuOOXCRl7O6AMM8FTeDypSvpx37sx9PZs+fT8JBrBhyDffzRRx9Njz/xmAEkEq8lVnYwUwxa1JD8DpJkiSACAJU7pPuT0FFjUl2Uz9eH45XIQ6Y81jphqhJeKjIbGDJLBVE3uieeGfejMFTul8JuvAB8OoihYXjtI2/6A41cmblsBe+uXfeGVowVciMMnkoIlIdGk6RXANcyws7l5qOmZlVXx8bT6JhrKJCBxsb9MFeMh++27/L2knqmcgLXc+dlwxmrhct2h9OpU0XG8Kd/9xerZDEBn07KTSgMrLRl2qalXASlStdWEw2ffSNn+2F2DHuEwkBa7a2npfXBShOABNAeBtd8AQD0DacTkUBZM4imh+jI5XpxQzaBJG+eHDWj+kCRSAwDAglo80bgiRu8DUTK0saaJ5FU+RuBVgUGRdmLV0sEFlFS1NyP98ECINGETYCKyvNQKBnXinH2bZJsG4iJHETM8Xcl+JdE1jZWHdM+7xvLRegc9iy3aEWm9dFGFPbZmtuctfbrshVZM0CoyVmwvg7jsT7TUWAqBY5+81c9I3rVy+8h01QmNiOFjufR8G8zr+Zors7QcBoaTGm0t5LSGrH3Dg6AIMcRbGEk2fH9BRAZ0AzXPg3bPwNOcnO3b5lT84kn3pH27dtrxdGoWzN380YVXWICmQGkl3Pg3TWEVbP9z83eTh/96C+lr371a1YemrkCqEySTskasjz2jrenN73pjWYO6a2TB9Q1swfHGZZkRzwFzzi/zGF1yCj9yuuwWMAaW7+2gM2RaQKewxDvl3N7CWsvAWORTGtOIv53JxF4xTFytLIK+BtthfmB3NAkqI6K5F+n4eDoHku7dk3bnAPa6mSoOH6eIj1QMO+gJZipKTfzYW7rbOm11M3mLo9iUjTVelpZWqraZjLm+UUP9FApDgvFNTOZm9HQQjgOjdZqN42NpfvuK6qI/sff+WhlDipVd7GuNrnIAcBW0hZSDElThCxROVObBJ+AWBd9BnOQkcDFmfTlr30z3V7mQeXIhcGOsTST4M4MjzXlYUX7q5kushG7weim0cdyu3WCTQVY6HOl882ce76wI3BGUIog0kYCJPzoFclTiTylBhCjcWL5CM1xCZpbaQNma7VCYx6pVL5jVhsZG01LC4v2fCbHJyysdWXJ7Z1KFovArvuJmoDGAYmp3wFW3vr5AIaS1B0sfW49Ickl+Pq9/tyFBvVLiO+WBOhJ3I3v+bwm02AzDA+olLjLZ1w9s8KEWDuiHezZPDWw1H0o4vnbNIEobNhatTDpAQNdks6ZD54X2jBZ5KuJDHt/X7WoD/+3mYGGRywDlOeIhDi1fbvVrtkxOpS+82efTwNL817bh/OuZxDM6xrwd3OQRwdhg9dzNW1w2ckCc9Dx43enRx55xGz0h49QnXIqTY177D3/mykll33QPkXCRMolKggLwLPPPp/+93/zf1iWrkwyygAmu3ek20mnXncqvec970lvfuSNacc2Cqi5c1mZzGCBRwk1+38rO9wqEUDIVF41xyeScHDmhwAR7iuStGsGmLAdI3BFWlRjJgK2s4RLwPXazIyvg9wdjN9DCIC4zUGPshs4lucrUxa/V0w+e0BCl8o8o/mwT9l7DsyjaXJ8Mo2MjSTlSYkQFOgCsZhmkkFewiYkIF+KfFT+vFyLUHSUNH96v7/lLU82zUGf+Z2PrmuR+803oxREBE2JyssjsDkhA4CQyKBF1LcAxrYIrJwCWsOQZQu/dO5yeuZ7L6VbZpPjIQ9kP4BXuVtfy00wAPzkxae4tnIGVLtkeQlz0moa7HbSGmF2+B1Cdqw/+EAGedfLR1ADt0taJQhXoNdpth/cCNK1jbohoRaRNBpbJIpKassEJfKLIKzflWYPLWwWs0DSQLloPkNGs5rRCLzjO1KKyLHx3qcwnfMtEOUeGDw7vka8PaH6NHgUjWuGsX+Dm3kUhbNuYK779kOtII6b0SCB8LdITt+7UN5WWK7pC5ADUf4dPSdTrYHbQe5HfQtiQbZOGhulGqMDKS+BhyQt7Nz2jKihxXrPmifzYvsp+2Bsr+AaNdB3H0RvcDAtrQykdfrAEi5NzP/YaBqanEoj1O0fGU2jk1NpeNSlbgDXSB4/APN+63q69BdfSkPzN3N5CMqauJmPp2PjHkRy71YF25i7xlrP+4aEJST0H/iB11sJ6fvue62FJi7cvl1lOqsKKGsY6Z/9ipABuHnBtpH0mU//SfrJn/xpKxtPGfiBTqcy6dAMamV50dpSEgGDZvAjH/phq1MEDrDXcYpKczFj54pL7e4/8HBn/ChObCNpbRWTtNvFMSG5luB+DnvOXQ9WEFAq0IUkSxNgVp2cI5AKD3ieJkXn56/IG8+s5jod8xH4PHuNs8UF77KmSquKeMKODzG4AzqXm8l9pSEKkgQ7w500Mer+Evlijaiyr8Sfqxzx5EnUobG6B/luOE5zoOqsrll104l73tgkgf/4Wz9vJCBwqx1MdfPqSgNwuGyAxiomoN6AhVot5eYRttjzxJugPNgxxl3upXTu8s10+uyFNLew4m3pFry13tKCO0EImbNuTWxMSzzzB7uSQ0ntxnKCFDe+jEOL7UW5n+zktR8YiNX3JYCDWCowMc2gblqyUep2NVGLQuAc32vHcRPcvOaMS74RHD26RNftpZWcQFNdu2hXqPPHLoiRbMqqm21jjKQSJVQjodCIXOBgCzw7jLUR2oo3GE6TLFQ4NOu1VP+qnFuNY8BUypqsOS7enzSNeF/xXER2lK94H5KOOGckAZeG/dolCTTIMNU+k2gO0rxjArDxZM1X14YEeM0vLHgtLQN/czJYkqQJM0MjaXTn/jQwNpmGiGcfG0290dG0TtvU4ZG0OtBJczgGsUf33NaND41rsY4HZi6ltWe+kUZv3/JIG3NwItki6bpm0B305jVePoHw0jraxsa61jMtAKB59NG3Woz77unt5sjld6PDHhjC/gPcbs8t2H3hoCT7Ft8da5zqlXQH/PjH/9Acw92hUZOWkVQdMZ2U2E6YU5gLm7vVtfSeJ9+VnnzySSMFXrdvz/kzGVhPI0NEAWEKw6zsJi/fT16FYHiIXAMJcUj0XsJeQuPAUC2kSfNxwsjnGPDny/ni+pBgrKqk6n3APYBT8ncwLxzrxDVsSWb825yw1jlxPuc0OI4Ndb0CMaRglVSxkmSsbKukalFBuXIxv+e8kJCsJkquU2SQVVIITX+0Hs2PMDpqgsSp1xYhopBAEyTqLl2cQIwk9SOSgG8sagMNus0/kwCagR4EmgB2zcXl1bS42kuXrt1OL5+7mG7MLqSbc4RFEb60mJbNtogmkM0zOYRTrOsZySoF4SNmkeCUrqM7gmnGarHVPoMqfyBXZy9BLQJLVO/9SsrQbM8uzqu8An2ZRSTxuvbhJCEJ2SVJRSa5qaptDB4i668IkALplVBgbSOJ1f1oI7DFf9umSi7BRt9LBcSFRhCjnZA7rUZJyJrWhirvp21sHDtMSfANzX7aI0GqiQj/QDJvkuLGeZQWW96fzb/VtKo1gRglxHk7g56lWYFKVevHhYelXLYE30p0SEKOdn844fNiQ2tFQqbN6sTUZBoY354Whral5eHx1CPmfn09zXPOgU5aXh9IS0jt+AQ6Xeul7Uuxl4ZySfX1i6dTevpraWLhlu0b8zEbUGCmcGexg4NrAlb2AY0k280NSAc7aWHxtgH0k0++07Ne9+82Z66XFvLoIoEM5iwHN3furq30TKqnFMNXv/K19BP/z79NM1eupYmJbd7jdzDb+9c9yRNbP/NNVCHjAARJprr7zrvMX/DWt77VyIAic4xL/Q4wc8mvgUbAMwXQFuaxHNhqyxppXvMZPzBBGRD26pwnX29uFiNPSWs1rlGBONdRaLXWtj5jPmlgr+gcq45Kwcncw1nY6SDv90u5N2EX5xsb9jwJmcKccN00Dh5yLYWAqvx2HK9aeTJ2rqvezhprFPo4hjG84aGibATmoEoqCyYUMUgZIioSECmginkp6ZQWV72NHGCtjYMNCpFkidoig900c3MxPff8S+n8patGArA85aZ10yxmexg5IshYNjs1urlI1OJyzknI2cO15GcGvZyG70DiNu8saVphOCCPQnG+p3gAeRVsaOPIQai70dZuUmuuOhol/TaQFzlFEpAtXDbzrTQNbIS6vyhha/wqQNYGkHxW+jRKwI3hgvH8taTeJL4Y7WSAgmCaTR9xHWnM1fy21PexMeemOCVpROITaTW1GGloTVtwSQgCfo0nEryRgJKRiIPJ4KB549iJ8W3BYYfE5+DuGh42ZbdnxzwQv1aVAebLCykdEhgZS2NEalBufGwyLYzuSKtIs53htIJQRWb9yGhKw6NpvdNJt2lc1HUiUjjvMGC+upYWz72Q1p77eppYhgRcGFL/ji49N6qCcbk1a27FKkIzUO50zZyDCej9739f2r59Wzpy9A4racz5ujkPR0ICZg+PmvGOYXQGxAlKkbXPfubz6Zd/9dfM7zE0RMexJSuQZz6BdTcfsd9NWu3k0i+9dYsg4t4wrVFj531PvceS1u6445DlL+AY5b48+90JTVq+NazPpOamU9feXZMYSN2RYbc0UGYhx8u7xJ+jv9CpQo0x7RfNEe/qb8BzVL6I/CT4I2QqtL4Jcwt2PzI7MdY6T6ObeHa27Nccw6ypVdZ+OVaF3nRPJhiHBESuJWFD79IkFBGk83EvcuDLyc41N2gCn/7tXzASEKirpkgpDdcSXm0O8mMGTBpfXuqlBUscWzNZW958m8zeekKQGZmYSjdur6Zvffu76eVzl1waIE/ASMCdW9XmzxILfw+NjKXpvXvS9p277bwL5BGELE4aw9j1LFKCeJkM8iQDmS03ZzEjkTOhtisVgurq6gDqIDbcqFfgAM99C7yAKOn6Jjd7Yc9QItp4K5eIxr7JvHiNl/pdJaCtpLTZYpvZ0CIjzYGegQFZNjcIEAWaXpK6fpUSd9QeIuHoOAtvNfN7u+mmPF/Z/wBQKCVsrZXSR9M2TlT6zcYf56KNBKJjOxJAJDSp/lKrNT47JkfR1O1IfR60H8bHpmxTI6TwUrtL+QS6w82EpWrDanNn0yVrR0EEdh+YZQaH0np3Mg3g9B2dMAdwZ2wsdQHYsbG0Pjhse4n1b1JkyGRepWft2RfS4pln0tj6opmLTANYW3GH4LjXkCFL1yVTB298Ag5QTp6ry0tGAgA/OQKUcrCG6bt22P32cnAG8+PPM+cr0Fa210s7tnkd/+8//2L6iZ/4ifRXf/UdS3RaXPYyxmQUuwaiMO9so09eGXiw5/4+y7pdX03zc7eNDCjP8A//0x9JDz/8kPkL2HUcP07v7twK00zD1A+q5sWB3wC0l6OD8InlUvOOSTU2ad1KYOW3sqMLhPlOYKvIG4Guwld9rbnvgOYvThZOWiSm6ToQID3DITWVdVhZdMd1PKdMNwqX1ZqKY6rMWVmLiLWClNdiPq/sTZd2wjO559Sbmz6BP/7Yz/UlgUgENYDUMfsG0EPDlrCAo/a21QbvVWYbDZTKogtLa2l4fDLdnF1KX/3mt9PpsxdtgHOzpHWjUnmSiPwPKsy2vNpLhMPtP3gw7d2/3yMUliha5yYnJCI2srM5Bbg8E9TH68eYRG71VoKfIKuLalEb2dZZod0E5MAfCrZhDkPVpdcwVSCxMRpSupkFh6OFp4ZS0kYjuSR2Kanr6UQCsHvL+RQRCE0SzfkUFXkWphWRQCR6EQjvy7m4nDl6Q0NzAXhTcnbHc3zZ/QVJpRyHwCuSVzwmmnPa7iESV/PK/lebphPHw/clgEbSiiRQagImSY1OVo4+kYAkfcaGT0dzK5KxNawwz6wRyPdiG9kdWK5hDlLXachDQPEbYP/tjhohDHSH0kgoBoZUaw7NjtuGb1y5kGYvnE4jg2gAea3naJSpyQmzyZOcZRJx1zUDrqlyAgDD8qJLrqdec09629veYr+5867DuT3jWpoYyzklFs1HToHX6oEPyF6duXIl3bwxa10CyRSm6TvajlUIIGIpF5hDY3K7uQsNhJXbWu55JzGPhllMO7Zvt/1KWCl289e89l4jJ6KW0AKWF+er4m/c0/zSfC4l63Z57snWhMzJ8wtu71+VxJ31L7cUAAAgAElEQVQdxnkxyelqSVlZGPZ95b4Fc8a35NHoOhzLfC7ngpmYBZlnQlfdPq/ENcco8+WEkGQCN0QykQwUZKDM32iSMnLO2gvPTntVeQ3RDBWP1f558I1FshgkIBuXgDNKf7rZSAJxM+IhR8oh1GzeJqImAalEWFxvLy6l9cGRdPX67fSVv/hGevHMxTRAdAQawLI7puwhdP0hWkVSJGArlDKQDhw+nA4cvMMIhzpF1sMAZ/HyikVEaOzZSJCBX45h3nEe864IDtcEVpZwdDUdyLo/O2fW80sw1MRbqew+JMDnFnWCFJT7BehvdV5D3Y4AWQFKBhG+04LguWDDFfDZc8J8EIC/BOQoPZYEYmSWySUSQDxfmyDQ+Ax+DZFQjbkzIaHOOI+/q9ZQ7hxWzm8cQyStDf9uIcE4B1pX/I5/K3ab52eRGjkCRJqAagNJGBEJqGe0qrZKIh7s0hcgRKEVhCiNota0aShPQxiPXltb9Rr+BqpWjnk9DXZHTfAhsoiSyRRJMwAdIewP0nAzx8Lc7bSNXrIdzuckTv8BiyQaw/HoLRWdBF3AgnTNpJGjhyAB1tcb3vhAev3r77Pwx0N37PfeHWSkLnpBOJKjOA8SrpFv9o185St/nj784Z9zYF9ataqe+AuIquI63IcDpQt5LrHWxNzruQRtJqEBD620YJDcMc7NMcPpgQceSB/84X+QHnjg9WZWWppfSFPbJtPwGOTpjmAn99yfIpPA5KiHcqownUXT2XEqQa1cB+UO5PIROVFN2beQAS/OU0cH+X14YppHQS3Oe5kGCV/e65c4/tzIx3o6ex4D72PDYzmyyaX2aPeXNSWSRhTm+Le12Mw9nWVJUTSTzEEiEGkbr7v/7U1NAHOQHBP8qGYuB0YWQ1OKbDa5wDHMC4l9eXXF3q2vQHam8T4yPJoWlpbTcm8gXbo6l7769W+m50+fdzaz8hIe6+qSloM+juYVU2doRDOQDh+5Kx2684iB6byFNXpLxzGaKFQG2VyviAmmZhGRAjlL0CedNpR1Ignfe9Z+7XwtAZn6HBFIBUIOUrlpTo5bjhKhtIUIWiVY2jlobBbUfIGPkrg8pMylPJPoMgnwb7tGyJiNQK7rCnwicUuKEKk0NJuQS8E19Fz6kclQrqUjNVrHSXjQuMs51HiUKFWSQAn2JblUf4doqjaS4TPGwj0S0UEdFyo6cl8Wv11pQmru4iQr2+vw0Fi2ebtaLzMQ65JjkHAhAY0XcNcaanveTc0M8wXJPoNpuONgySVcS/TiZiZNklhPMiZmECTawZ6ZXJRYZdK5dbPrJGoRAThDXZlt1F3MScDOS6jhoMed37px3X731rc9ku6996Q5eQ8c2G9JVlaxc8lt0oCnmWOIZx8ZSQvzi5YLgPT/+c99wSKFbPwD3pyGPW826p4DO3tFhOxr14GYsZOAhfbM8/BCbvNp2+RUWq6sA97rgCqk7373u9MHP/jBdOLYsbS8tpiWlufSYCeHwyoctxeKUmbHb/0sFLmjngYehs46lfnFhEPrsuamIDlmhYV8zr3J7OJYkItr5lo3wj/G7ZK+ZzHzXFxT8AJ8ywtujvY5dgGV5ySfg2tdwrU6BDnuZ56H+0k898BCd3N1ZQlhTkReW+jEPW9qksDnf/+XK8ewA0a9oCtQDgW15IWvNjGxn8T6r2H3dxKIBMBmwScwTzOE7ki6fO12+vNvfCvdvL1sJVjncQ7neH42k22+oa4RybJpB3Tsorb5qbTn4H7TOCxaFtWZTjpkKOfsQIX8UbecRBMrVGXZlKgVXsDKgVLNzSkg5qGo1t0rmENKQC2L2Pn9ZxU8Sx1x8+vfMkVESTAeR3xwBDiL/w4+GoGo23ydCKQi+kOv/ShRQxD4aTHERRP/rd+0SfwcF7+PEonOQWnjSDSaN5GZjovSeUNbyfcvyb8EexdMYiJgkzTl29GcxvPwb5mDtNHo/wrQuGmjYzVYHJizBrrqkqLC6UZHJ6ycMHPOb3AweqLQmmmlaAIyL2m+4lxWZrWNgWVmJx8cRjOACt1M0bWQVJWwCGWkiW6xfJLcfyAn39nc44/KJgyMkMMjQ6YFGPmRU5DDA3lXrS+FLhOZw7194AefMmcwYE7GsECZ6BXmBxKCRAlCRVugcBoF1P6v//vfVvZvN3fkonc5TLwu89HsA605QtPHyUwZBH5vASIr8r/4XjAzbw59BXiJYHr/+9+fnnr/k2nvvp1paWXekh8pQxEtF6ZkW5XQeRuv9pU975zNTI6Rwi1FFNGHhBYkiTzuZQk9vJtDeN5D3DEECsBd8/J1hmxga0FNfPK2x2yk/cz3ntGsfIc64izueZGQ7e3sK9S9KcpI81BrSHUe1UMPF8liX/z4r9nyrJlSQNnMB6gBoA7fs8+QXMwRvJ7ml7Htr5kEr4kz9QvPP4zcHTFN4Gvf/Mt0e6ln1fiQRDDnSNrFlW7xxCTPrPe8kfT4WLr3tfenA4cOGsl4TsKqJZKsLyPdq1hdrjO+zneewbxqWkNtFjIHsNVldxD3AnI5RDO3eVSJiSjNOzht3MmWFcsmxgeQO0Pxrk5RJKPwN/XH4/cc7ws8O/wAAX43UOcRxJBSC2nPGbieLOMOKLuLULlTgBkl4H4EwOeKK1aSWQOg87nbwL8C66YSVV1KYBxBuVVSr6JyNo6yAorCzxG1Cp59BN9S+i5JgK5PgJk2pz0XIwuP+pGvRslZjz76ePr4xz9ua5XPzKyXyZcYblqNKi+muY/yilHBxT4ksIqpkIxo+89Bj7Vj50odc9jLeY8J1OYkZseu+/qxjtUAzICb4FQuApCQmYF3iqa5tOn3jeOSeH0icih6RlMZShqbdEzkU8+lbOz8XGctl4e5ceNW+uQn/zh9+rNfaIJkJgH12VAUVbu2jdnXhQgVApTUG/16fEYUU6frWgZE4K0bp9OH/uEPpbe9/S1pz+5dpuFZ4lUWHMbGRyuQdFOW99MwjSRflwB3JWHZ87U58cRV7Q9ZSiRVs3Z0HsBW0UNcY+E2JbPnK0mcNaLoRPY3jmPOwzhdWPYNFB23jD8K0hGHopZgmuiSh55KixAZSDBzLayuAsuxD7zhiaYm8Ce5gNxmJBBBwCNgQpZszssC/EUCq0F9MbYapCE8NWdH0oUrt0wTWFobtBZsN65dtQQxqV+2CSy0zSMZSAwbgQRed386eOhQWiY0zmqA5AYpuFpWveicTD/OTGtuq7UMZJfyLd2c3sfZjGPBomsrRggGVtl2358ESsTLMeq5M5QkOjWkV8co/gbc9Xd1XIj9tyYmZDpapm3diJ62eqZ9kZRqORRIO0hbDhQsBEkuetgyOUQA7EcEkvQt47pocl4SQkPCzcvIMn5z2XCBsYiJcZWaRkkosQWyCCNep9QQKvIJ0Uxaj1Hb0jmiJsEGQBOABKR21yF6uTpndtg78I2k7dt3Wbcp7sU275qDrDSwARp957IQIoE412WGuiyXikLz0hC5WbyEsSwgmJ+CvZRPWJFfJ5d+oBd1lixNo7W8BpeGCUcw8MwNhbzx+nqaX3Jwk5nx8uWLFpf/1Pvfa8eiDVDGgH8TXrg4P+fnNbMNTmLXDiGBj3zkI+nbf/2sCXlR+PD7aTpgtTbj3HBeNAEJjHw3nM1YOp87jT1y0GzdObnKnl9nPY1PjqT/+p/+k/S+973P7ml5acFCMt0PsGDzp5ISRvZ5vpVlvGzlmD1CB/s99yabP6Rgfo1sEpJ0LdBl3JiyPWzU18XYiGcFYyb3eH8v9Wzzje/QTHyeWOa+BG+sJYmdcURTkDTQSAoS+pivyTH3VcS9H0lB/oGYi3Dy3oebJPC53/ulShPwDVt7r+Om1kKNDTDswlasCk0gWYgozBZJgGMw7SxRo2RoNJ2/dC195et/aSRAaNrC7bm0tuIZcEyGBkuSCROCTbE7NJSO33NPmt5/wJxPSPh0MltbXTYJARJxIHS1MdZTU20gHgBSEX+b+p61A0jASQO/vReqsaJsbuyxdn8RvL02j7cDrObKTEosaH9HLEOu42/e9bfiT6vjGkCWe8cWDemt1gzXW/MwOYBBUUiKgIgkEDebNI1+BGDPtFVCbf9FBGSVqsBHEc0hcUHyufl4NnnF3r1tJFCvuxos4+l0/jYtQ+tXgMJGggQUUWEEkR3LMgfFqC024Oysq/mAkVVynPdiYmxeBw8zJPomzAJSHN9WJIDGG0ULVpXdi8xktlah/qYeqgQ0Zfjj2zKJmoxk5pxmTmtrVjtGJgL+XiCQIledZD6uXr2SHnzwwfTYY2+3Qm50FuP6ROoAYpPWAKZr5V/Mhp1bOH79699MP/vhn+MylWYShYZYbbUfARgZDY1UtvWSBGSn195m3PKV2bVSLw2PdtLdd9+ZPvShD6Un3vkO22IUw3M7+VBavD3v7RjN7r9qJODCgttjVtYI4/QIIpfQe9lJPVBlWWsN6rlK2uadRFd+A+6Zj2bVzT8jI16FFAKyRL3h3NkvO+KdWPFV1TWTGIOEYZkyWXdRuDE8DaWy15Y9T8X9Du5nkKmKYxF4SkHq4Ufeu1ETiOr1ZiSQ+cbetOlwtIK6vJEsxmRgDlKIFTeA9L6wuJQGhyfShcvX05f+/OtpcW3AKg9iw8TTTyq5LYLMkDYhdh5MQkPp7mPH0+69e4wEaAmHD4L8AEsuy7V3bFHF7TJQO6M8kaYuQOfjl5O7JgEzuxjYelIYttrNSMAnw0G6N9izuGdLhOlRGyaDd2c9ddbprOZ/rw2s+d8hF0KZxGZWCjV4VJMH0lHoqTJcFS8tu78WSwTlrUDYd7G/qmdapFNH005ZNZWb0PoRCEgT6QfMESS7+VrlQo2SfHN91r+23+Qqmzq+NEOZtJl9CmxSSMAyO1U5spLEc3VNK0qWcycMLIesprykLxyzrl3IlFebTS0MtCICh3YRRNW8JxNGZX4DCBrzXbMyn0OyqqkkE4ud2BziA2lw3ceNJhBJYDCHjOK/EDC409AlakxLbgtfsvBLIoMoLgcJ2J61TP5lq1ppETurrlX4ehxIH/vN306f+8IXbfmQ8xDnOWqibZqcnqfdR2h6JOCzZ5kTQQ34c9inJNxKoqdsdLdroI9T+6mnnkoPPfQGq36Kg/7qtStpanzM84eIurJrudWBc5jmkPueyGQGbnmZZ49kMkzJCVrSKrW//BwiFddo8E3IMcv37kwft2Q8hAfKcPD9tesz6cZ1/DEjla9CZM39SzuIgpHAXvNh95MTZ6VJaL5cy3CNw0mqtrZsIAH5BOqt1TR5bASRZnSQJBRC28gKBvBx6IrRGAz2ezrhdEcn0tlL19OffuVrRgJ0vREJwNYatCbBTDwUeOp20rFjJ9LeffvNH4CmYaGoVB/M9nyr2okkXsW7Z0cvjhOL9MwaTs4hqAqtBTKIIGaTX+UbFMATZDc3J2SHXX6PZSystHuorqlyEUpbNylHtt6KxMLTyHWdagmmRgyZeywfIRe6kvTPQ9dmjKBb/rvyjRQZvfw2VjkVCKoapkiDWxb52G+Cf6IyNRXVWyMIYLbg1Y8ESkIR2Og+iEYRAbSRjs4rpxs+AWVh1kJDXUOqThrzcS0sLFs5Xs6DVE2cvtuDsy03FFy0eLFMBBKmvKyJ12KyOStIgDBpl+p9/frL16zmOL7rvr1UOZnKXplUYdJoAgb6WcCxMeeoGS9qRvmFYSMnwA5zBh3AAH80ATpjcX0kWJ4fVSs5fnEBSZrxDVpAx4f//c+lsxcupsHOsPkuVN1XAClpWXuqvBc9K/Zy+XKQz/NWdFLTOoccMRe7ycv7/TIGSICeCA8+8Pp0+PAdaeH2rJmF8A06QLqzXULq/KJrAZKk5TtgDpW/oO+09qR5+72peF0uF5Hr/At0Fd2jukdjI8MWWKBCeXOzbgGJNn1dz0g9RwdpvKXWTZVX7Tv5U+I7zz+SB+feEB0kn0A/Eig3cukcFQlgAxMJ2ET23FnLAgG46WgDCZw+P5M+/6dfTkurAxY2inPX1KiVnJmXq3YKxKzcdAeV73jas39fogyFO+JcLYKJ0eycBFxCiio4IG1gVnQQYxMh8YvdIxB5pq+/IjhVCzokkvlm9OqZUYJXeYhYTsId1H6cSglHCTaCmGyXWnDVg8xp7rbJOrW7TXZLPo/RA9F+uGG3kVGNM7IwCQmAtDl4L+sDReCN446Si4FfyINo+w0F5NqkRYGGtJx+AL9udS/qrNEN95gJiPMAgpCAJEEbX1UXKpubslPWoNiEDY/Kwpxgc7nu0S/EzbNB53Iylq0jIlhyMqGVFmloAs1J5moQAz4gW2eMJDuJ+UtkIo3FnnfWWoxQcuY7wpd3O8t+BbQHzAKZRCYzCWCydZOrS7hENgGcJGRBAkeO3GG9cHEOc665uVkzJYxR5MxCG6lT75rAZz7zmfRbH/udNL+IU9zt+vVeyeSY/Yb9NAE931VyaYp+GA3hhdpO2dwhgVSSrYBzasd2w4+Fhfm0suo+gTc//FD60R/9kXTvyeMWjkkAiGuAHgpKvf5V1sSy+wN4sW8ULqqwUEndIoBSyIFgJHiZprXo5jbV7sdJzL8BfSOf7JiXgNnteFJZjBCS/Z9rSRvR9W0vhmq1OIZFGrKixGM9/6KOOGRsGxzDhIg2WbrZwSuCSP2wOMbiESrJbyXXJseG74vfY1ox31jewFovdUbG0wunz6dPf/7P0urqoPUh4CYsxZs2dzlsSjdpbd+wiaeUjh69K+3aM21qqS24gRw+F0ov1BUUMrhlU4D9QGnrcgJnG24ZtaC5QGLjTtasKU62yTZCFX0cmnDIBgDwshLNks6qf6+SzrE+vua0za7O+QFpzse7JLqG+WfQu8kqDpjzxeSYzcxBAKDXnGmGXdo9hQAAkZ/uS/dj7zmPQZtdoC/pJAoRbQCN2UKvkkDiuoykWmtayarT6hUJVZ/p+m0k4PZ3aba+niwiJ9TLWcIHlZONHDw8b2ZiYso26MyVS9UmA2ity54lObaFTdXWfZPgGWRoimPYjrM3A3jPNEg1TPFi16agsjZz3XuL3x/2aCAjClrnYh/Oz0/OTsbkIOgZuuw9omkOHtyf3ve+96Rdu3aZyQKnJdLjeC47QZTd7TmiXdbNlMR5fvlXfz194xvfsq5rltQJPWVhSxqJgKd8tnEN+PPqVZVsayKpj6KHsjAoapqVtNwddpu+xfkTQYRTmN4GgHFKjz32aHr8sbenhx9+2HwEaHVYHVj3gC0kgCMcGz4EYdaHHIotTTva2fkdUYvq2+HH4H/JGck5yVXngQDMnJS7p5HUF8kMYZBjmQs0BExGrCsIhfuSvyKSqTRv26fUbkPgXvEISL6TY9l9EyN2P8of4J7f/Jb3FY7hEB0UN125qRsb2Arn1KnZxk45vhoSMEk0p10zYUi/i2gFg8PmE/jCF7+crt0gQiOllcUFU+OsHLWkQlby+qCDaq5RcufRu6yzj5J1qgWRTSnqFYvZx8eewS2/K/KlXGhmqgnRDdV9VzWE6nr9bQtaAOmaBSBi9h+X2fJ71X7SNmkuF5CbwCjkMM5vQ/twe5KFCmpj6Zqc1xqJ5LwCw5Sip0LZNGeD1AUJBLNXG5BW9+2T1yy015AC67vQPZSSYHl9U+uDxlX+rjaLeFMakYHizwW11e8KHwObgk1GAAHRaJcuXKiiQXAyVuHBuSNeLM3NWIlqI4BBdmErD2LChTv01BBFeC4BJppF6lmpxx+rlTaefSP6rtYc431X/Ris1LqHN1OPxjTjrpsQcFjKHyDQsKqeybNSMQWRI3Ds2F3p/R94n/3mrruOJsoYrOZsVuaUiCC6gIGu9OV97rnvp5/8qZ9J165dt9II1XpTGYy8l6LW13dt27NqllGIe0xSL+PXPTQFg2wSq6IVq9WQ/YQ4eW+nfXun05vf/Ob07ne/yzqm8SwtjLO3khbmZm0PWYMaCwxxSRuipG3k/PxtG5KeKxoElgmCUiw4JZO+F5Jzx3VlMcgZ83aCqkyNPx9J/rXFw4VmXmoHaY3osz1fyWnKIRAWjI9Se8vXifwIEQM4l2lSVp7ES1RsjA4qSKCfat4ggQad5/LOObQOycCYJ6dx43hBasckRKXEy5eup89+7ovp6tVZry2i5tgAqDmAPEMSxy8OYGyYTNrxYycsm5HStXrZnGVVTudxs4+O6VXnl1OtAtB8km4og2xMWpiAoqZqkmJpOgkN5m3u8sOOYFcRRZZ84nexZ24/ktEDjwCtc5rTOtQ8ic/P1dRm57QNJJC/Lzdtv3Ww4fNXQQLltblfNk0/kDByKL4v1yElGBokUji1pRkRn4354+L58zmpx23eVqc+Vw/VewSatZ63CtSmtZLmZlryUMvB3Kkr+kXiHG1qjrMTFAMu/CcRUDSuuA60HimtEEkAaRgSiJogwMf+4l68Z+3t9LrXvSa9931PGhmyvybHx6rsX8iPzF80iOHRSfvdH/yHP0of+9jH0rrlswyS2lY9kua63nhf8TlVa73YL1EIsP0WhB/9Pn5mfpHgk6g1e5fMMcOYT2B1Ne3dO53e/va3WxQRfbdXV1fS4tys5Ukwd8wJOILGwG/5DffsGdgeyqksbWtcQ1nshHPZtUV71vLhZeKSOQmnu2nyAT+4hqJ/pLGW+QEqWidHL3NQm3tXrAS/+kV4NJJnGIu0RDIyY3KeH3jw8XZNYDMA2rDxAvBZq8nc6s0cEpgv8JIrYQymTDR/oZT0ULp44Wr6zGe/YCTA8TCrxep3O2ko10aBOBYoEoezeXE5DY+OpJMn77VFurKYC09lacwnL5eQttAeNnVJAphMmhnBXq6gZ8264+IUJGkxFubKHJVRz8gGYMtmJ51TpoWaCHxh6/wx6WszAo7qdUUAFp/uTuH+Eny7f6O6g+xYjySw2TjK75w2+7+iDbXtqNifIIJvHTFTnz9eW6UaornJ5qXAnqgJEOWDJuCZncpGrUnAx5evlx/88rKDgyI3VJfeamHlTnzucPQonXI9/E1JQHPRjwSq9Zmb/wAEfIYmIHLDFMS4FTmCvZv8G76nQBtOYUJDf+CB+9PE6IiVcSYLH18AYIEkjPkV89D84mp64YUX0oc/8tH04osvptHxKZOmhzJJ95P8S2FowxoIFQlLAuBYkVhc85pnf/ZlYECtDfB7OqZZKWr68c7P2zttNB977LH0wIOvT/t27zYS4HPyEaRZdeyZSutjz+aRV8Uj1ywqyiwgWZC0fZ07zNlKgiSHai3GNJpQEYC/bS1mB7Ak9biXVb1W6yEey+33TNj2pDOtNfkz9OzN8ZyFF+ZxQ8bw57Im0G/jlzbdjSCQE7EsqpJyua4JQAJuG/UaKPQAWE2ddP7cFSOBmzdx4DAlbmMzZ5bVHU/p9sKSEYBtLCuQNmALdP++gzkfwJ2ZjQ2HGmelpL2gW/3QXF2mnnncUDizzCmYK4tqcUZI83stHHr5z5okio2fSUDft5FAJFzvQNZ8xTluA5a4WRR20kYCLkmFkMNSazFfRzMvJBJUG2i/WhJoW1cNibHQrKr7qMC8XVOICVRxnCUJcD6T6Dpds4GjCSC1aTN6nkiIDipIQNFB2nwmdQIYKy6MVMlaamfYEum0KUsGTUCSbyRDCRPlZ/qcx+vSpu8HSMDXzHoV565IPfYlIYnMB7ZxQO4DH3gqnTh5V9o2MWnS8YiZF5KZwCCD8TGPLvrLbz+dvv71r6dvfus7TiC9gbRj2zYrmLZBEKrwMndD22xOyrK0mxwb929NBL5/6jFoPfvCAggJP+d7JHxrg0ttom3bLDv6qSffnU7ecyJNT0+bxgBmQQrU/TchNZvWPAhlMEEOLmlTM6pnRf9s3lW9NLS5lS8gzo+i/KrjQzaviCOSAeYcOaylbcTrkVwnM6nmJ/oXq9pvA54/wDreUEr6s9kxHBeqJrjfw40LUzV3lGSj6p8yB5lJx8JHV40Ezp29nD79mT9Jt24tenkIHJvUYCHpyArReQ7A2MSkPajRsXErVLXvwKF06NBhC8S26I5cE8XUHRVyIxHM6giRFCK0zhrABjMPxlcngQiUpSYQI4VssQXHsuasIUWHfsEmmeXiZbVE3ATlNnNQkyQ2StoNYG3ZRE3g2EgC8fdREi8JIIJSHNNmoLsVoZXfl5pA9N34sQUJbFDNCgJt0QRYI/geZmZmjATMDFkV3nMhoWozmq+nZ7q4uGK+BG1Qc4Ka812b381K0WZdgtUrIYGS+AVsbZ/r+dr6GshNWnLmcHfIi+XRWF415mMCEnZ8wB0gn5qaSB/6kR+yyKADe/el7Tu8gY45FIdoSTmRVlbXbN7+4OOfSJ/85CfTzl17zYRx8eIVc1qOhvaebXixGUH4pBZCVvF85aSN52ms3w1VaJs+Bv99DmPOvkeERTeXrKYdkxOWI4HPADLAMauEUutkZk2n6nNiQjK7PDlEzryV6cUtIi6eyDkrDPAcC6/zFP1GOI4b+ylrGjpGz7DySeWEsqrCwronp6n4HfMUo6fQAORE1zlee9/bmuYgSKBN8tSi3kqdtVRoBl74BGQOIrvXTESAZ2fYSOBTf/zZdP26q5zEJq/gXbdMYwjDe2Hu2bc/7Z7eYzaumWs30u7de9K+vfQT8Ep58qgTXWSOEWPnmgQ8fwBvrfeQLQROn3fL/PUIEW06ags1NIYQvSISiCBbEoF8AjpGwFprDk1QbtMEmiDeblutFo6VDth4d7qHHKFZHVMe248EoqZTLtJXQwL9ALAizmLom5GALfB8wjbNx+a6xSfAhoIEqP8DCfC3hRQHTakkAT0DNAEAUxsIEuB3lC3hpWQhmYPK+217No1jsibQD+zjsRLOosSHhgMAYNqxKJauS6r4CKyJTKiIye8xB3E/mEaIDPrh/+QHjTBOHj+WTpw4YfdpJEFNL+tXSYOayfT008+m//PHfjzduDGXRml80/UIlqUFL/YW907dKboAACAASURBVEEUItvwI96rJWa2/F770cLMQ0FFPZd6fTYz0pVBrfXB9QWM4EOXHg0jzItnRQ8kytFToXSbNbCh1zFk4KaaRdMgDT8sNNOTzNRTxNpc5rIt1X2GREOeh68Rd8iaJJ7NQbplmYMkpUdhgmPcj1O2Lg2CUeipzNg4VqZLzgkJaM5ELBvaS4oE4qbv9xBLVudv1etRffzSMQyweyzxoNUOOnvmUvrkpz6TbtyY90U77NEINKgws9DwuLHxzt3TaXJqm0lomIemd+9Lk9uoXrhYRSKZD8Jq/7hPQCSgJDIeVtUOMbeb8xDrDPRWFkLJXDlOvKgkupVjeAPIFZE2THxzgzdRrySBLUGjBMFgfiqlJeZHJKBx9iOBElRfKQkItNvWhhZfOUeNY3NIcZkcVf/GF3xbwGUJHna9FhJgHpCYIYEL584ZSJYkYCEidoJQuXOdhKoF8wlgqrRM2xxFRLik30fdzKRtDrYSouQYLp9LP6laQoVUfhzeXlPea9SgCbDmiP9XGQRJjQ5IHibJMSdPHk8feOpdaeeuHdZYnnNTxoXKmaalm1SZ0szVaxYV9NM/++E0O+vJVb2cL6GOd1FwivhR3teGv1uaN5X4U86Fk7d8Os2VoZpFcT3LlMde4LkxV5Ahc7S0eDtNTtKBbT7dmr1hJrHHH38svf0tb01Hjh7O5j6PultZXbJ1o3o+1AUiMENEY0AeMtSZbxGxxivNjeszx5B3JDbdm0jDj6lLV/uedu3PAb+9qZP7qL0arjRVX+CD6TWnitpBkQTi5JaTXEluoV46p+xHAvIJWNN58gQIIesMGwmgCWAO8qSVlUTNftROAHFsYspjZUcnTAoZn9xmC3ff/gP24GZv3baEAvOCU0l0ddmyI7272JrV7ljrLXn1QJzBOeZXPUcJq7RFbDVZ+pOANpm3iqxfpTlIm1JH6DqaL3nntfhLUN7KHLSBZBr2T1entQHjZqnH3zzD/98ksGFDq8dwnudynckcJEdwSWbl8W2ZttIELl68aJqASMA3b3bUKwopk4DmCU3AokbyprN8MVPJXQ2vkrRyZms/4mt7jr4nm9FNbcRWra2QgGUCUK9nVSnZ6ET6WB7DkDc3AdictLweTV0qYcjMW4z9/vtflx5/7BHzAzz00ENWPI4mTfxeNWccrIbSX337r9O//tf/Jl29Puv9BBZXvNfwcLPHb2329PvayqeYg8sa2vfGNeAzEAlV2oFCJus5qh30Ok/l7JXdPh9sFgDs+stumkZ74r5pcP/ae0+ld7zj0fT4E+9I27dP2b3evj2bFhcWTPvDt2I5DlaF1CubMtf4DDQ2SeWNwIEqHN01UZzW0eoioTHeX6VF5PwVhYLyjsmqIph8f6611EmOchQ7cXTTqXuLfgIigehM0KA0EC04/pbaKyAtzUHWQA3WzI5hzEHU/qGfwNpAN928MZ9+7/f/3zQ7S6RCNy2vLdtGkGRFQSkr4zuxzbQHkoGwYz7w4BusnO3cvGc9WiYyzGydzt1Dbhk0OGbWlysSINnFNmYRReOb1aV0HqoWGeYgLVzZE/lOYK/kqrgxNRe26HPcvh6MFmkNvs1esZ4G0Ayzi0DdJpFXmox1Fmsm9wmE4vUisJQaXzQH6bum5lJHMpVAZkJDx4GmnySoDdgm2eatbW8byEHkGyTzxn1oykJTGbv3Fp+APYv1ZOUOZi5fzpfNY862XeWjKG9DSV9zs15WmHOwXrW5LMOXkgVW1rvZ7S1Kof3vW3efK9Hmm2ube62l8tnyOeYKxuHlxalU6dVOkXJ9vB7tIwmSUi3u5OwYyN332hNpz97pdP/rXmvP0GLYhzve6GXAS7tgOvnaX3wj/diP/biRgJFLLgGO7w27tmLa8ROosxbXEBFwLmFMnJ/yeZXrsxRayvncOL8bfWg2fyrPHSLz3J9J7bM6wk4VADy5FG3pZHrnO59I73z88bRz53ZzmNO32ZPDSJ/0RvTMqUVfDbp9XpgpvKwDC+pyGO50rjN+Yxio9hOWD+FwJBfdtzKWtTYQmmJ0kEil7qi2nl5/f+ET+PTv/qL5BMrFp4XH4OPDE0G8UhLAHAQyEh1UkgASvRVbMr+Cgw1NtdmQo7lPqeUydYeMBLZt22H9BOjFyvhWCK8iYxgNAKcwD9S+XzbHsZWKhqGz3XHjJJI16CFafOe2YpdenE3drxAXrUcT+SuSZLV4C1AWCJYkUAOaL1pdo3GtLSJN7JzZsRY3QwTl6PSuF0qdIfy3JQGZUfpt1vLzEvAbJT4CGVaJtKHpTiQBmaFKx3KbWcnmprdekYD+tnVN6QyL7MlqdU4GU3G/mzfmbHNrE79aEiiJcwORZtIqn3spGOh3JdmO5GYsVThj8kJvSJiySQPMMgktLHj5C8JHn3zyXenUPXelPXt3pVP33Oshrx3PPidT3zSNYcwJnfTZz/2JkcDcvJdeHhoe83lJXn0T7QAwNDt0LtHB94pO4VwCpEiahg/hVeJQv/nrT64bo8lKEqg3sNpRut/Q1ma1vT2J0rTI7mA6dfKe9J73PmmZx5jLvPnLspe5XvMeBcybPw/uiSqkTsQiBMO33FmMa/m5XYgqMVYmHG9g5O0xVbqE+6n9DLXU49dxTVXYxFh9rnxe+O74sQeajuFP/dbPV7ddApFOFBdeGwnYDVCCOecJRE0gkgB5AmgCv/8Hf2iagMG0JZZ5/DITSds8wu+oVYIZiX4CFHZ+8A1vNOcwJaY9C5k0dicBA2arJtprkABaikhAqr8mVwyNKifJ380E9csfTFEeosiI1EOuFm/2CWguY4afn7nsZ1yTQJT4NAqpwH03RxFdEZ+VL4amD6KUtKiSGsmh/DdjagPy6rg+5owS1ErwD7Pc2OdqyK4PJcFVIJh76ervkgTK5KtqHGu9igTseSuUj0ZAOd7cNmOIO2fuSxLArGnEvu7C0fCQO/ziPLXdez8wU0G+NhLQObUu2oQ1QMeElxwiCop5xqkDMi/WIETgrRu90x45Nz/4g+9Phw7sTvsP7EnH7rrbQE/gYhnwlozJOQbSb/3276Zf+IVftP7H2M+nJnfkkgZe/IwXgI9WAClwDSvLsOiFIXUvWksSssgPqp5t7NXcEgXWH/g5Q3u+Sptwq7XoY8oBJHkQIgM/Zj0tLy5ZyQeAGOLEbEaZDTKPMRVTBp/QU7DIO68RGcSaoOmTl6bgdyScGRFmH4D2T/QZtM2DhI8qT6VqbO/BMTI1KZlR5MJ1nWQ8LyRGCJ04/mCTBD7xmx8xlIgmoLhgJRWLXeJitU0TooPswebaGeopIMewksWuX5tL/+Hjn0hzc7kSYyelxeUFazFHrXbeYTyaqbAGO91RA/0HH3pT2rN3nxWr4lwUf6I/LIqpRQDl9pHWRpKEMQsV9X+ri09kyNoOVxewMkko33wtTdfmG/t9IIGSJO37ApQ3mkPqzm0+no02zLjYo5muAsaYlFREB9XjVsTT5iTgfRHqVwn4W5FAP4duJJs2AKzvsZnMFkrp+M+K8ZXRQxuim1rMQZwGXxHmoKtXrrgNNa9TMM7vUUJM3fGNuZ+9ldsGZmdcJAFJdn+fJBCfeRsJYA4SCZiA0/HmKJAAf/t3g0YAZEyr/s/Ro0fTBz/4gbRtaiQdPXo4Hb7joF1Ka7pynA8OpytXZtJP/9TPpi/86Z+l0ZHxNDu/kMZGJ72X8EgGt9AfV1qBylNEm7fuQXZtsm5L8CuxJq6fV6oBlGuujQzcH1RUsC2EOG9iQ+aw+wDwpwC4JJvRiOfwwQNpMTvlp6d3VaHImKqpx8Q1vI6Q4wxCg2f2urVB5qDSpKhIHsOkUE5bx0Uhk3Uq36P8EDItSTOQNsK8bDAH/dFvfNh6DPcjgbYN3HhouVCc1d7oQwJWTwgJaqCbZq7cTH/4R3+cFhawoa0kOjN5045xY9Kh7ojZdbF0WEmAgSHzGbzx4TdbKWlstVXNjtU1z1gMmoD1FwgkgMPYm8y7ySgu9FbpqzCNyRxUSWUFCYjRq0UWCocZSYbSyj5vf3MS0ObQPdj4M+mU4K9xbaUJRBJok/j/vklA41Pd/bi2IgnEyqYNISWULbDPC0d+ZdpbWTUSuDYzU8Vr27PJ84cG4NqiS6YyX+ATMImr6xK/lzBHN/XjYkN3PYMouW+2f/JqqBx7emaN5xtOEElA11BTH+bRwKI7aOUi/j/q3jxarrO6F9xVdevOV9KVZNmWJ3m2JVmyMcbYxgZiwIY8EiAECCETCZDhhc7qfquTlT96hU7n9es0HYYwBEheEoKxzRgbbIMBQ8LY4SUBAsYjeMKTZMnWdO+tsddv7+93zj67vlMlJ6Rfd61lX1XVqXO+YX/7t+cNEMCLJgdoAgABOLTBMM4++2x58YtfKOvXzcpZZ56qyVJ6fdeiVSic9Loi3/iHf5D3vPvPZM8T+9RXoCax5KvBc8mYKN3j95Q8MRaeAzIqjJ3r681BOZCL6xdBoD6wotTgR85ouqnSdlAgQA5cW/xVIU7ziSwSjPOi9eCqF14pe/c+rprY+eefL8+++GJtzwkLA8zQMBmZP8aiijQ5Nmlu1s6yqmn7Z/PfZPLkJT7kNFd2RNc7Je/CHMR9oUC5c/uzq5oAQSA+3BNk3AjPLHyymD48OYa9JoCMYWgI3WFTHnt0n9zymc9bFVHEWrdMXYXtUR0rLau3feDQoeRgRmexGXn2pZfJxi3HSA/qEBLEtO/EUBqIAgLj105KXUvbHqxJg0xfo4aso5jXBPwCe6mVtYNKacRmnwMBT1zFPWqYspd8K+uX/Bv8PhI5N77uMIBn8X7xENlvqiF0fq76rBHRu/qkSSAwKcQxSmCj8zBNpW4YdNRWGqq4m8TM8boQ0X4Cgf1PPGHmmwTm8EcpU0o6YNFrOElX0AQIApCuwEQ9CECyI0P49wYBbzcm/SI6yAIYUnvJBAIsKEfzJ84YnJra+a/Xk507d8rll18iy+vmZPuOs9TOrUyvSx+ZzeuRh/fItddeKzfceJMGZsA8BBPDWteyacHseD7419vAcV9KsvxeTcDaInataEgTzxLnF+nFP4tglbuGdB/3pirooP93VXW0plTOZ5b6/eJTSvCsEKpgBxd5IchOy4UXPENrE23ffq4m48FSAoBAzwOMpdtZVT8C1gh0CL7nea/nu2TeWk0hdQzD99i/YgwJXOCPAcgU33cM7AnQPsLorGgOAgj4SdepW54ZeEaifXuTTyAHAjDlEAQ6g0aRLCYybX1aWyaBkVghaWzdulUefPAhOYjWk8OG1g569iWXyfrNG/W9Vu4DGKx1Zdi1vp3oM0wQGEpXQUDtfSkCyOrGlw4TMh0kqZkEmDI/XSgaxgSTUmVNtF9BmVzmbfZ6XdAESKAl8VXLNLC9Yg4E8ky9JHl832qXVQtzDDe2N/zvCQIcuV9P1NAf96KBLqelKN3Ggn6hxSOlOYQ+PvzwwwIQUFU5CSsAAa1hnnoSEAR40A4ctP62lAA9CODe1AQUyJzWNw48/XyjOc3vT1yXqAmo6p+ig5jVihBRMF6YaUy4Mp8BxmO18o1+IbXu3r1DNq6flx07z1bnp+YGDC3bldV677zjXvmTP/kT+cEPH1CTyCq0d5Q/1oaCkG6tvWicO5kZPteIo7Y1WLczNdCxwF/Q1sQte+U0nXHrcTQgUNJamTTlGa3yAW8CIh0kumq3rc8wxqGO9oGZdzAPhNai1DXCNDEn5BkcOXRQS3JffvlzNN/g7HPQrtMSzDCWmWkLRaXzXAvg+bITaR28Ez2CkgcN1i3iHtietGVmei6FtR4OmqbI9nMuqmoCN137/goIjCJtFSm9tINrOVj7HBKVmUBUhUkV9bQbGDIXeyL3P/iofO7zX5JWc1bNOnoPDd9sFaFmp516hnz/+9+XPZDaUMVvdk6e9eyLZWn9sgIAYsahWRw5dFjrmCNbeNizKn6WU6rpaZpEpqah1KlIeXSqz84mKeidShBQ1EyHWRksCkQlp1dBqCn/QM0BqaQ2e//6ksxxnSIIcCOtW1M1OqiqKVS/94cFDJ421QgYpaZTrSIaQaAAoVTamnXSi3rpuqLJF6LNeVILxVQ62/uM4r3JgDm/WEjZYLmMDskJIOMK1OF5RTJgJlsYz2W0igcBZUYJBPQQIaKrCCE0M4/F1lvxOOSwHC0IKK1lHKG1QOe6ynnmFM8h95drzGewdDHNQe3pKVm3btFycLoWyw+p2xeSw70vvPAiOees0+SYzUty7vazVVM2cDSbtZq9ekP52te+Ln/4v/1n1QJAKyur0BRa2hsYY4EmQCmVkiuFOq69p00CAulmLZmfPBB4phfBf5RG6goYlsKF/aZauJFjAh8o2rU6Xxtde9rBNDn+lRekNpV0xC4uLagZG2GjBspwIqO4IBL25uXqF1+l3c5279qpQItmPXg2wECd4jCTQ6hFNGOK6imduKWvij4CrA0FZv2bzJQE1+K6BGZw1OO+1CLh5D/37GdWQeCGa9435E1t8V0JhVCm14jUDq1tDsNHUwywhXYU5hedXGo0j6Yy3cFQHnpkr5qDhgNTrTWEDGuR2hTOzM9pQsOqhmDhN32ZarVl+84dsnHzMXJkdVWfjZBTTdkHu0+9hklIGiqaJHjdzFQjyNejB+mYtJZKYSfAqhJjjORJ3yKG2DrEyFQTkRBlZ7F4kL06mjvkdZqXH4cHFF7Pw2GS5KR82pIF5Z7nm9xgvWJTnPg939t8Sn8SR0JixvtKMg8YXgIRdoLz5i4/trp1iUzBV2Etm6+XRf2mUn13RHnce++90lmxdn6gU6X1ZA5gSCQdqRDqj6ytFmn7zdTXgoeMjdSZWatzD/4fvw51IFAn6WYBMUTPqASZmg0h3wbvF9ctyuLSfHI8Ws4AzEBzMxbVgzyYK6+8Uo4/7gSZbjfkuOM3yXm7zlWtXEs0SEv9c6ura7K60pG3v/2d8k///G3tB45qoitYv95QGZxGoLjw69wcMaaSAdkVZgaxshbYP3zPhDYfTYezo3WeUm0mf5Z4TzbvodDjASSOJ54dXms8oOq/I7B5IZDP9M5XmHlYxkYLVyr7LINJ0P8YfRqed/kV8oIXXqmFMGEOggA7PWs+gikAQsOizmDNwFpgjWDSo8+gLDdha8K2IVwbb+4xfmGgQnouv0dZ/hAiChDA4lCy8BOI6OxBgAxtgMbqyRGR0KEAAaoqXW16PZS1/lAeeeQJufkzn5fBEOnQJrVrenuq7gMJA+PpISEMaeydrkoa55y7XTOJwfwxVhSo04k10uaxhzABKoEA8gVsXB68yraCjA4Ytb2XDtwKMblS0ficURQFUw51fHKE5+83CQSiWcFfr5s9wZxSdxD4OXvgxusis61lYvDLuKY2MbOXhzPa6uvux4NZx1Di99RkPABUrkkZyQABlELuImlRHbsmBLB2DUDAHxqVeldW5MBhk/AAAvi+dG6azVydfUlYIg2RWVHDHDfXSd+N7HeosQ/QVmY57JlTeGlJ5uZntFWlml2OrOi5OXL4oNbHWT28Kq9//etlaWFRHnn0Qdm9e6es34BWmdMa+QMBrNfrKwCgXtA73vkedaijfSwYf7dThoNqjs8ETY4SKunJrxHO9eLiOrMa9AyEjMGVTNSbagtacmDoQWAczXiaqKNtr7GQpgnkPId8X9joVfJPReW0P0aZvGmaQVPpCN3MEJH1k1e/WF7wgp/QXs6olLCyclC7oZn2JIJ2oPgLwAZYKNArnzOTEziOPdvs/xCQlf8mpq88CSWfXFFDr6Hh9zt3XFLVBP72Q3+mmgAXOGoCnjna4lXr7/f75t0uOmQVZRms6w4QqaMoK9IZiDz88F655bNfQIqJagLdfsf6aA7N9FI4CNUBheJyFvd81tnnmCSyZqptsamaKKZGqEq8v6oWqgQkG77rMezBDMkunihKpl3f+1Z/Twko2Q49AdUx+ZxqO4nZUm3mPSOoxAJcOWZeJ2Er2IYCebY21YS4sQybnbac1uilW8aqjxaGs7tOAsG6teTvUB8rt4YFY4bPSP1HHQUBFBzUA5dUf/UJ4PCqRmcCha25gcBT6DylJc/LBEK7JjVVSeUkcI8IApP2dhIA5L4nE+KZhRkHa4zPYQpaWrcuFWU0O/Z0MmnOzc7KY489JjvP3Sm/93u/J9/+529pP95TTz1ZljeiVMuyhmhDI5ibm0fVFbn22uvl+us+nmzgBno4Vrq2LevY5qPPcnvphRhqBT6cEVoHz47XGMjEvGbgpf1ibTJ5MnHd6miMz/UMk2PwWp0Xcnhv/gaOZTWJp0J3fBZMTCqsrq4UTvfDR6xDHSKzrn7hi+Tyyy+TTZs3SKd7RJk+KpRagp/1WYFfRxPzko9GATKZJllzzPNCe3ZpvbAy52VZCaOZlpx+2vlVEPjk37x3IghUibkKAhaH2rD2bBrXydo8bL3Wq4AANIHP3HpboQn0Bt0CBND3lP4Ei0KY0rZ2cHTt2HmeSiJQS9FTlYcB0QwEARKc3gOxbalHr40r9T1IehTNWmhHmWM0jCaiVMdrirVgRyQHAjniG6cJRCm/jimQWP0h4DgmaQJRGh05EGzs7B5e3NuV0Kgb21TqAe07fGXHG+Kx+Yy69fVA4tfej00BS/tNVJ1+FcCEDwfx2EkT6HeMxggCbDYEECAAmvQqFU0AIEDa9CBAe7EHz2gCHAuiGZNrHRBHcDWmWua5zM7NyOK6BWUaqMmF19y0MRKcejCaE48/UT74wQ/KLTfdrALa8Vs3y1oHcf8LsnHjZplGLaC+yH0PPCjvf9+fy7e//S8JZJJpL9ma1RpaJFvVA7qnBQo0pUnNbN6RuZPp4no6teuEAV+KehzoRrqPNO5zPbjP5DF149P5N83c1XBtXQugbok67lHaAfNgQT9oBZs2LKuZ6OWveJns3HmOts5FAxzs1ezsjJqVsC9FCWoWpkv0TMc98wEsCihpty4aEuvrE8UACqecvLMKAp/44HvGgkB0jHr7sy1kMgeldGU1x6dBWP/NnnS1hvZQNQGCgDTM+YRDiAqNGCzqDBWZxymEatBoysblTXLhhReqJvDUUwc1PBSNla0XQYpOoh2uqNedcgJYpTLlM8ARY+NONTyCJkBiIyHEgm8RDFg10H/uCS7HEPz3MXonBySeuKu/LW3aRytVjoBAZoL+gBytpE5A46EvGHECmRyjxmdxfeoYOhnjyPfQpZ32kl2r/kBLHqMjFkBAD2kh0hk9eBAwh+ZQmebBI4cLTcAzB2oCpRm11Eh+3CAQ95ZSqIFV6ozWMDv9ug1WAZQaAv8eOXxYha0D+5+UN77xjXL+rgvkH//xm3LW2acLkpwQqaN1ghpN1Qq+8pWvaW6AplKobd40bhTS4x7T+VwB3TBYXBulav/eg0CkHdyKmmQdMFITrqNT/3lOICMNemHEj8PTkweFQhNIQq+/N3wM+B77sIYIqBRGzM9g99c2lcOeamrPfd4VctVVV8mOHecqj0NBOy3JoW21YYI0QGerSa6fho62UpKj+jTN+oHnMDSU68akMfDrkQJyH//rd/+rQQAPKApvpYxLggA779Ac5EHgs5/7opqDYPeH7VLD2FBpNDmmSDg4aMgORubdM5/5TLVtAgTU1tnp6SIRcACdKkGkOvGFpO9AQDc0gIBmGAc7PonAg0Vk/gXhp3/kCDhKECQiWzdWj6zWTokHnofAS4EFULm6RnUgECVtfx3uCRv+OClpErhETcOvnd63WU2GiUw8Hsx46OoAsPjdGE2A66z0cmRFfnjvDxQE9HMHAnpwkkbDQwR6RdTHoRWzy3pNwBhH2amJa/zvYQ6qY0J09FEIAv0jvwYgYDRjvjacAzXbiOh8YOcBuP3vf/RfNLTxRw8/oCGLMMts2XKszM0vyt69++TD11wnX/3qV4taNPAJKGPR3ABLvrRkp8mmQ0YQcj88LbOA4ohwk86IBwEyNH8tzXn8LMf0/XnLnWOeUwoy1fNZFkfkuL35iJoKtRfS/xTa5cKMkwQdmBZh49fKq0UD+Y76EFCdFLwNYPCSl7xEzjzzdL0G0USoj4ZoI9M+1ZOlwSwEFCrydAR7oMI8WD/Kymo0tcbmWWeFshEAAU7AFrDMtMN77xOwBYyRKIxTT9emGkLjQADmIGQCI4S00WqreQfPUXRMmgQdIAgvhYSze/cFCgZHjlh0kEUNoG2kaRuYXRXNLV2+8AnEto9sM5OigkpiHg0ly8/bJD+quCTQCCiesArgcOW4fYhkjuHS3hsBxIPOuNigOD6OswCS5ISL4BCvqwODWhBIXDauR8wMLkPxSmaSY3y5tVNqTNE/xXwCqEFTw0ElCKD8uH9RkAAIcK9M8h1YM/bOmoFkyuykZuxBgIwngkBcm/waTo7sisBJSQ+0oQXRU/csOH4Ro67jGRiTRnEzizpJHfZ6fS19gEJov//7vy+rK4fU8XvwEMIcj8j8/KI89tgeueZD18rdd98rCwuLZm514ZM+XJFMpk4Sp0mnKv0bY8Vv4BekNhUZuBei6ph7BIHI8HPg4Gk7930UuHJnugQTM2eV2p+tMwAA63/SCSfKgYNPCfpb075POmPRPzB7dQSvHVHn8RVXPEeuuOw5csaZpytvg29A16q3Jv2uOZBNC+xrohrDg71ARa0VDmQFjJb1L0CI/Cknba+agz72V++a6BOoEm8eBAp1Q0HATDSFYxilG3oNWev35ZFH98lnb/1SAQJT07OaMMIiV4g+MKK2MDJoCJjE9u07ZdOmTQXR4BosnuYNoE9sjA5K5iGtJgppxTWvUOJKvoB2cqqVGz9a2jmCgCcKVgH0TDkysXj4PeFNAoE6yZmEHKNx4rPiuOJ7f9CilBSJP8fEos2W94fJLifdxcxg79c7mufFMQAE/KEmlPDZAAHQloLAD3+ojjX/THaNYu9gAjtzBOCn0gPO2kJJaMDhopQakqs7hgAAIABJREFUQcAfxjrmWK4121tW83H8PaKA4UFATaMqEDW0Mfz6DUvmHOwPzEGcpHaYGdAmEnOH6Qf9ln/3d39Xnn3xRfLII4/IKdu2aXE5AMDNN31GbrjhU5q3s7ZmoacNAE7K/6GpQTX3UAY97g9zBQiIZIAEAZqD/By9wEOmTjqN9DopMMILhnFNvWDhv/N0WPd70jkdrxS22H2MIICMbly7slrWoCLoqe+ma+1wLZnOurrBF3De9h3y3OdeLpdedols2bJZtTwIydhXRH/hHvA1NFsWDqpA7fIMqK0wOZDJkACBs88MmgBAwC9w1ARGD341dr4owZtiAFlvHwOi062nweFT0h0O5f4HHpUbP32LNBqzqlqidDR+qkk5SG5pzyqRIkoBDmGYgwAG5567Qw8dJBXcG9dAnbXNgHxZLoIRVBkdpAs0Es+crg8Zp8V8U74EiaAk9qpjfNrV06e044k4mnMiU/fSYiTEeBhyTBjmtBzz9ETB/fUAUNwrNDqPGoCX4DxIFKAZaq2wvMPIPB2P8+OtY5JRGssxRYwHoY14IYM8K+Els8JT+/YrCGhyDpx07CSWQimjOYiaAEBA183JPraeVvhvkuRJzSHOM9JTBGC+x+/ptPSaBukKyYJgHKhSicqgS4sI8zQtlb10Ye6BMITf799vXcXQXQyM5e1vf7vWFIIkCl8AvvvQ33xYvvHN/2bhiamHb9zPIr8i1m4KREqmH4GsnG+o+Bd+bxKv0bh3wuMyPZuuqZKnGdI8f897eFAh447nwtNazpxa2fdB2WOFIGnPSC0pU8VjChc043kw00KXqYw3k//UkjLoyhlnnCFXXfVCufJ5z5d1662ENcAC5iJLiu1r/wc8GzwRwMzwVXwGK4ryYrRdUY1wMJosdv1fvKNIFrMJVzPtRqW5WIuGm2hmobLzFlRII0YDgaY6hj0IQLqAJoDrgHJwNK1b2qAECbskJjEzZ5M477zd+j0dVZiQTRjPRdxaNbOWNjKag1jjaOTwuf4AFfpL9xtlWFWmy2SkeEhyDCLHrL00EhkBCSfH/PlZHQh4wo57SHDRAxrOYJyHB6J4oJXYEwjwcPkaP34ME0oUjUwxrtUoHRptAQT0Ock5PMJs053hEAUIYLygm6cDAsrAMiAQASD3ftyek1n4ycfrzRZcVjYl8+NnyBhdWTmiZ2PT5mVZmLNaNKR3mByU8UhDzxUk7z17rEk8kshe/vKXy1vf+lb55jf/Udflm//wj3LNNddopVB1MKeM9jgu0g2Y1tG8sgKI/rD8vX8G/60mrwACnn5j7Sw/Fs9oPV1H7eVfAwIFUKQkV292te+MT/iMaK/BjZ77VPspBWqYNcXCfwEG55x5lvz0T79ULrvsMplfmEthu6IJf2hzib2C0IwXQlHBH63jnH2HwpwWSdSSk044p2oOuvYDbxuW2WQgtmptnFECzRck42aWVSkNBLAYcMVB3SYI/O2NN6kmABCYmVvQASMdHRK/No7pdNRuqVKylsodyq5du1RygU9Aw6ZabXWoIP0aDB+0WJV4Uxp2cgSPlieYoAmkiWuPglznKzaUrgkRrVM94+YXGotTqz3BRk1CGZJzxiFEbRSoyjos4wAA3/n4/dwhzIFUFazG27SjD2Acw8gxzJym5NcAdOClPDLHCgiKaFTMfffdVwEBfZ7TBAhy3icATUD3f6RefbUZUJxXTsOJAGsMvfxl3fzrQEDH1WrIarcj8zOzsnHTBplN4dNwOPL+GAvODKTIk0/dpmah22+/wyJQhk15y1veIuees0MefPBB+crXvyGf+MQn5NDBw8pUyqgSGydCkv3cYinvyIS9dhxp18Zn2rz/zq8DQcCurfYlwDiaU3lNgveoE8b4vdcGcuc8t48eXFhGwj+HdKS+qG4yp7lGMJ438NiXfhEtYWnroU2xzPcJKX9mti2XXHKxvOIVr1B+OIWOjGvQAi1CjjWu0MwG8wMA0Cxk5XJsrc44bXcVBK7787cXmoBNrsx4Uybh4l9tg6M5iFEuSTVOtVlVEkdwSFMqIHDf/Y8IQEAEdq2WzMzOa2kIdDxCdVBIdnzmDFLdEziceeaZCgKw1U5pISqrYIh0a9Ve3LiNAZj6CwnIJMWyNgfnYdOpswfZVRR0IjEURDT+51lTTZVhjDLRHFPPHRLGaseDx2txn9JhVQV3Eh1L+Y5IejWZz9Wxj9IDpTRex2S0EQk9ZNnG+0bGUDl4lQmXkqIyhZq6PU/u3y8P3ne/goCaWBJdWJgx8gbKUFPcA+ZINVGmzHOCAA94LPw3ui6JfiY05SEI1GkMfg95LmiTt4x8K62ytDCnPgFkqOI1lYQiLa2STCr4e+GzLlIh68Mfvk6ZAvI80ELxA+//C7n55pvlz//yr+Txxx/XDGkAB86lfxEEiv1EL4+MX4Cf5UCgen21qVGUyiMIeNrGvwECpA0vBPrzouc45GM8HRDIAQrvFzUhjgHz1iKEaK/rQjYjfTLSp6RvmhjTmFP7W6wD+kijSN2mTcsaUnr11VfL+bt2KFBo1jJa9SbBAgI1SlpwHWAGokN/pHYQQKC6KdUmBuPyBPziMl8AmoAtmmkCAJVe6vEJTYAgMBTUy2inVpHWkg7ETNsV0EOLNLVn1Na5afMWVXnNDmg9iWfaU1ogrpG6A/mNLkLnWoxeCg44SDQg4KKgeF6iLQggaL2RMHhQIvPyamIkTFzL/sbxO96vjnh5vR7wJDl4RsnDlPu9Z5aj+1tlZznm5OmlWkuq/C3NP3W/L8xQDOENoBPX08+tMqdU04fg02iVEo8y0MTs9+/bJw/88D59z3o0OKhglh4EqHmAvmAu0QJjKUS0Om8TLiK45cCs7hoDlNKUWWG2mdBLPq/wEaTaMFjrdYvzGmZIEEAhMxu3hWCvrK5q2YiLnn2xvr/tttvkW9/6DgpFaaLY//Q//66ewT/+P/5PHQYc35i/2Z5T0cBk5qjQWSrLwTlGQPBMPS/cVM1B8fx4EPAMttAQU2ZuKfHavON9ckIF+ZcfYwSSirzhfEC8Di41CBTUeHm2GJHVdxWSfbgrA8O1uijmkISQprPPch7wGUDYBa/AWK08dVM1gJe99KfkiuderlVhwfMOHDigJnJ8v7J6uGj5yaQyzGfbiSE6CCDARTAiMxDwlQGrhD3qM7AFpk+gBAEwJ/BsOoZRPuL+Bx6TT97waSEIIN6fEQLKMFmjJfUkPebY4+Wkk05SjUHrtKQ0eCS2LM7PyaDfLUCA4zTzgGkCjanUOzY5iouNT47iZp+aUT0IKGHHmsXBBl1HeJMcw1ESzEkddczBYJ+aWKnB+f3MMSWTFkrVOl6Te17uABdMLJqoQKiZENEKEy2WfVSVisDhGUxkqOg3XXmlqpy8jk1Xnti7V30CrYFpAvieIKB0H9psotcFmCC1Lc1AqZjs8ma4uvX2AlN5n6RV17QA9YKApwsWrdNy6l305GjK+qUFZfIwEeD+01Opb3bPfG3QsiFM7dy9K5ld18m73vUeObD/gKyt4h6mEdx5x136WDrcC+ZZLHNZ10fBoV81D/l5jqXbooBjuX85xk0txtOszzuAZkIAoIbk98lrIvU0XNWSo+Dk94HzK0AghVj72lUM68azAQIEBn/fgVpdYGmgPdnA0OoYly/Ov9VsKHPHPREVpIILeon0+nLaadvkec97nhao27ZtW1GEDtdre89WWUsIdz4rlo0ACOhmFkWZbNBcUJoTymGNbrr9Pm8OgkbQVzMXooOgCTyq5qDBsKWagHY66lJrgKMyNelAA4ZuV9Zt2CgnnniiLCyu02w65A1gfLCDItsOvYWhCbAXcAkEKZNyjCagkvggOrbyZSRyIMB1i4TviTmu36hkXEYb1RHpOMYSQYDXqsTgCnH5zyNRjwMBP8fc+NQf45gjr2ep7nigRnh2ii7JaQy8V07K5JghiJIJ6JxdzwjQMEAATGPvnj1aOwggwNBGNRcmH5g3B+HeOU2A++yFnrh2cS3Gr22iNQcCdevAtdA5abx3QxkMQWDDukW14QMEsB7QBLQTFp3Kw6EWLTv1jNMVFM5/xgXykes/Jp+95fNaJhoOYJi/FhasCQwrY/p6/zYXgoC9axxlZcA6YPcN0HM06umPZ8lH4SA6iEw2goCukSsFnxPUfB5OPBd1Y6YApfNP7Ts5ToCBj2IiCPDZXmNQINHoJqtCrPNI+Spapd41jIc2AHMPSAV5AwxNRw/1Q4cOqIC8c+d2edFVL5RLL322bNmypagkSu2B4HneuRdXfQIf+a8GApwEtQErlWuOG1+CeYTIqbbGPm26Qmao0Ik3W9LrN+SHDzwin7zhZtUEGjKlscmQaJh0soY4btjQmkgmw+KIbDnuODnmmGNl85Zj5MjhVZmZsybaSJ4QxCq7MKwoZdFx6ltLFpvt6tGXh7UeBHISgg8BpHTgCbeOCZSMrXSK5ZnsBKdDcAzzeXSWxmQer/o+nXHG35UMsQQBEjqunQQCnCttquNAgM+qSuK2LgABHn59n8J4GOyAOG0w/T2PPy4/vOfewjGs98KPU4itHmz0iUoHjyAAn4Zemw5puZ9lMx+Oz/+N/47zs/fp3kcBAsV6ORDAZ2udjjTaDVm/uKSdrAB6kPzoLwUIaGniqSlNRELxsuXNG2XbtlNVSvzPf/THct99yBqel7VVc2IiEAN/QTta7M3VfbI9SEAAwGVHtpqC5n7e/LcHdQqPdefECzM5EGCPaAJB6WA1PkfTXzybBBLLqq4rIlk9exx38Qx8nSwnEOhhzib9FKYfJyCpnyDRpwouqSsgz6oK301L7iIIlMBk2b8wC5WBENYOFWYi7DFqDyEc+IJdu+XFL7laLrnkEllYQGl+B0yNwag56GN/+bZCEyg3AkRgXmo0fDdvNRZ1lCHBhgXCGzaa0k1ZiZgcJgT0KhBy2JS1vsj9Dz0mn77pM9IZtKSD9kROElQiKcCkWaji0JsQIrq43rIhVfhgmQrYy1z83iRJqkJs8Au4KpR5SXw8E0ZbSxKYzjmYQVhlkff20Tj6uxBdlGN0kQl6ooV5LM9gSmCvk05JsPEAVg9p9YDwWcVfZ34hCKgaTFqoK74UHuoBpCT80lQQ51A8n+pzGAfBRZuGDYfqD0BSFJxosOHioCH0rhoSbbH/IFsIJ4ieWUsZxl768+tPn0+knch06hiNX4YoZMS19g5GXS8ZyBG1+07LusUlWVicK0pbo+2hMsZkR8Z6nH766XLyyScrWGzbdpr6ED7/hdvk3e9+r4IAEjXb7VmVRjF3Fucjg2XYNUFAzcapYToCLFg6PgeKdTFkdJzyGfgtmZyaPDL04+mTpj2/3uQ5WD8vBPk9JAhkrLyV/A9/RkijI+fRNVsq587orGRpYMHJjNYcGx3H8+ffV54N/tVqGx2ju+LAfAWok7VxwzrNCn/pS39SduzcLqtHVhQQNmxcL1s2nRyigz7wxwWX88yMC0abmv+OhKvmrKSOI4gIG4rmFrYJlsmLJhbIah0MGtLpN+Thx56QW279ogxbsyqIdfqh0BtHk8AANn08+7xd52t0kPWtQR19Y37N0PmLBJBjJDmAsE5k+XLEdo8Jaf2MHklp9UcLAsXGhlLIEQRIhHVMBSAw7uX3z18XpbI8AKbIqkxtJd6rsJkHiYcHOXeI60CHDODpgEDhE0ggQNMQm3BoEKwDAe2LqKWjUaGym0IezadlBywl3qz0LGmxZ5pOPJikmci4I4PgXCJDzzH/uC7ce79XXusB213rrmrzkXVLC5oYRFMRQaCfOoaB2cHmv23byepj23bKKTI7tyA/+tHD8s4/fbfcccdd5hvQdQAQwvE4LZ1ekvqL3tkMsEhx7UGIqbMO1Z0iH9TwdOmz7tz6M0T6I8jwPUGZya11glLdfvJzP9/qPWxhCroJJa+LuWYsKJNAoHh204IcUHaHGgLylgCMTUSMLS3I9u3b5Xd+581y4glbZf/+J9S68ozdodH8x/78reoY9gePBwmDmYS0SMvHC716ERMLpm6hSPgP9a9RUhr3b0lv2JLH9j4pt37h76XRtprl7N9ZbmjV0QekA+HvhCawuKjqlJpgkkMUNt7ci3Pym567jkwiEpSvk559AJPTUnRLwQxG4varMdC0WRfrfZQg4AnKM5R/DxAYt57xu9jMhesYQSa/S+WnXhOIv607oLhOLTqpUJ2nWzWJJz0T9HL/D34ojz76qDS0kZG1FVZtRePe60GAPqi68R/NPMdJ+H5uOUDxmoafn66zDKTTW5P5+VnVBFDmAbVkdH6uuCB8AP1eV0EA/rVzzz1XTjzheM216XZ78q53v1e+8IUvJuc4mAhaS1puAXp667iKsitVEGgkH11dmRCuWx0IkIlGAS235zlBJdIbz0nUDPB5XD/9bYhu8nxAhczkU4n7z/tH0CvHHSwIrvlTZW4TQMA/N65JkYCJctYQuDXk14J62g0UDDyoJsA/+IP/RXbtPq9oUnPyCWdUNYGbrnl3ER1EqTHHcDgAqlEq6UFdQwie1qsaJk0AIGDZbmoZRrq6FpOclkFzSh7bc0A+87kvyaDZ1p7DtKmX6nKM9pjSSUETUMfwwGoLAQR00m4XspJ+Tb32YnFDx7FS/csniRW/YzKO22uMx2fG2r2qIMDhek3AE16dJlAHAvHwFeDi4vDHMdFozogHLbemnjCfbibwJDDw9lE/5zgHjosgADD0hxzNgvQ3KYLmvnt/IHsee9z8AAkElEZTQiM0AHueOZJXV3qabJMSZkeGzfHkhKQKSIfSEoUEepR5GARHrkXFpIEIOEEvWwMBDaG2aaT6SNZdDOdmOOhrghGcwxdccIGccvKJ0pqalm9/67vy7ve+R8NF0ZwcPkCAwHBg69BMZTkIAqVmnPwZjgfkwK7gGzUbPwkE6gC07vNxNJMFgpTnkDt3HgT884qzm4SP3NSoGBfnp8YcFE1Bcfxxnn6c8LtBQD6yuiL9XsfCefsIe27I8vr1mkd19tlnaie5baeeoprd8vJ6Oe6YYA669fr3KQiQuZfM2KbmO/vwO8bAKpODU1bPWopWSEzaYvftwGmstbSl32jJo4/vl898/u9Q8SL5BEqbti1YAIFhU5rtKTlvt2UMQ5DTg5fiwZuZUzqJcXmmCzWqqqrXl80wLlFF+FgAzTNF27CquSmCAOPYI/P2YxzHOOkIzTH6yED8fbym5Pf8aNauDgRKAC3VYC9YTAIAzjknXdeBAJoPUSozECgzx/V5cJ6uralTeO/je9AaxpikNpo3EKAmYM8wdXrlSFdBANVZ8oe8dDzidzmfAZlI/H08Y/7gj7uWPgHuK1oKIllqcXFe20UWrS4bZZIkTF4wE8H8hVjy5eUNsmPHDq1uiTN062e/IO993/vl0EGUlDCNCP7AmekFa0aTQqzLcfF8cB3tmzomWkmJzizkJHNQ1OQjbRT5AjUJYXXnwjt3ST+e4XKPoqN5hMZd7S2b3vjckSIkNK1F0ZHRrY0HGTy/Tjhn8AVAAHwMIDBErav+QBbmzCH88pf/tPzMz/yMLG/coDWikFtw4fmxveRfvq0wB1WZoY0KoWJcJI7TSzNQu/U9bPRiHnIg0FDVE1sQy5xrSHfYkMefOKDmIGnNarQQowNqNYGhNUhAfPPiuiVVT3XjAQKa9V+VtHOHKHeIOVc0ZagDgfzpr4IAnIxkXvjL5KLRQ5P8DolouNG+R7HffK5HnRTP+xMEsmNNH07SBDj+pwMAxZqNHIJyJHjuJBDwhzoyxzjuKBUp80nt80otIER0pI5a9919r5ZLQHKYMucEAmZWtCgLY2Ytq2ibQCDKGHFMURMgg/ZMxO9N7oyRieb2yWtGXtPRz9FSdaqhtl9oAoxIUVBKvhD8BgXHZqan5bzzzpP169epc3jT8kY5cOiQfOrGm+TTN98iS4vrNSzWmgMONYEMzvEyz8ZFM+mEzNcCx7DnCyO0NCEw4OmCgF9LT1+eR3n+FMGJvydwF74j5/eJZ6kOSPTzDAhwP7P3CT3BjxYEvNDGeeMzlDWBL1Zdg6gcO4VoIWQbDDSz+A1veIPmEGzctKwhwHDun3V66Cz24T/9X/XUeDT0k1ZpIC1Qzj5Gc4I2D0EhuF7P+gL0OlbTB8CQQGAoLXl03wH53G1fVhDAASvaUqZks7KMA22RljdAEEAegUd/QS+B9DpaJuavK0MUq43oRzY+F0aApJrkoCbhjdrIQ60l2qppJkiHLkoYOSaSk5CPBgTGAUSxf2Od43aHuL76foxjOifxxrFw3mSe8ZDn5uzHApOG0WeZLOe/x3KjcNoP77pLyyeTaVlUmJU2iZoAQODIYTQBX5GeMxdEEPLrkROUPDOoY/7+Gi8E+Dl4BkDJWDX3pAkgSQwgYHtpjuxWaj2J+8CcCscxNAD4BPDf7PS03Hn33fKB9/+l/OjhRzU/wPbCQkpRfx5/m+1UoI9VeV1xNFzPUuyRPkj18RzVOY4jbUWB6GgYcxyDF6Q8OHPNlZ8lmSHyPz4/l2vjgcTndtWBRe785QSayn0dT8Y8OA7yYH4GENCCiKghtboqSwvzCgKz01Py/Oc/V8tLnHDiVo0Eg0YI0+ExG0+o+gSueedbiqYyOSaPG8cF8h73InsvJal0el1Z6axIv2M1R+B4NTNsU4bNGXls/0HVBGAOgtMtgkDJa22ccF7h+Tt2nacZkVD/iwghNUdVO3PVEZPfiMrhLaIb8iBQbGwNCKAapZc8ni4IsNNZHQgwmaWOkOoKwPFA+PvmGLC//7i1yzExDwI5oj4aUK4bH2luUnQTQYBmID9v3BtmkCMHD8m9dxsIgGkpXRYgwOSnZEwXNJQpQYCO4TpzT2TcEcy8zyW3vh4EPSB4huCBkGePdWCmpqe0hwDMQaMggINnYZbr1y2qYxilibdu3Sq9Tke+8rWvyTUful67iSEDn1UmIfghXl1LNjRYyrnqEKaGwvUcERAYLRdqj0UQYFkIMjU988kZG00h45ikP4MekL2mVhEOkgnPO4apHfi/vmeC39viGZngvBwYxLHnznPd/KI2yHHgcyTNgkcvzs8q3aKKAprTbFhalDe/+c3ywhe9QNeTZaahFe4454IqCHz0PX9U9BPgIEhgeAiTKSLK8lptdD2FxIDkUOusqCagjV60qgGKt1lrs95wSh7d+5R8/kulOQghfrqBqVxs2fwgjVNrZEzL2efu0AJZiEDC+25KaFGzk4uwyR1Kxq3zkHmGxdo9PIwkZkhZ+F3Zni1um8k6RaP15OhjRmB5cKuhYky8IdEix4KvnGRJIvSE7Rmyjw46GqYbnxWZN58TD1WOQeEaP98oDXuGHA8gr53kWM1ldHo7bXFgixK85gxFTSm8YK4DU7v7zru0hj4yLLXRB+hW6y5RiGAZjZR4c9jyBFRbzdQ18ow5d3j52SQQ8OvipTwyQ/zNMQHSNKqILi8vK5PHWliTEgRs2Drg0OMMwweALNJLL3u2lhZ46IEH5a3/19vknnvu07Nb7i8TXYy7jVaBrWq24/PtyzMTfWHFmo1Pw3HjKvfBr32MtoundNKZYCl0fw5Uk9LG7RZsQH5I5svvwRs6vU5RII4CMRz0uAaapLaYHPPKjc+fI5XyUS4nmVb5bHyuIcz9nvUeTklrSHKZajfl8ksvkde85jVy9jln6e9Zdw3dHE867pQqCFz/rj+sNJXh4feEl5MCuWi9XkdNAsi2RAwqQtYwQDbABghAE1DHcWNKHtt7sAICAAi9fzposYYLvBuY5DnbdyoIQNPQjjzJWIt4WM/YPAr7jc05V+x3+eA1gADG5UHAbxgLpxEEOIYYLRNLRftoCJVUXYlXrj0PJDc+MhlPU+Oy9uuk7MiQcwyaY4lSjQcH/V2mlLWXmOpoJwc+ubMS78UD4v8q80xJSwpMCBygTTx10rrrjjvl0IEDmiymKfdIrGm1NG3fGtJUQQA+AeYJcD8i+PiDWbdHfk/rGFIEFP+e88dn3ieA93pGG0ON/pmdscxojFmj51J3P8wVjeQvvuhZ2pnvgmfsluOOO06++X//g7zjne+Sw4fXVEgrhafUqS0R8v/XQaCO/iN91fFh3w+D56AQLJK2wAhGbeyOHgupQqiC7EyZcczfKXimlp5gvuNeOZ9ZuRcmINPX401TAHu10iTHPQoIKi8eDGV543r51V/+JS0hQW0K99T+xvPzoyDw4Xf8QaWKKBdiIoIWoZcWAgoJHvZpAAEGg7hVm+BAG8oDBBAWumffYfncF/9OTUMIEWVnsoLxpdT98vA0ZHp2Rs7dsUMlHmRwAgTge1BUnJDx6w+nP5B8HstJFNcl0YbXEgRKZlY1G6Fdh39GLO9cBwIFwbnOXH7tc8yXY67MKWQoR4LzTDR+R8YSGb5nPH4cnqEXaxkylsmcq4AZnLUubLKOznLP9fP2IODXhcJHce3A6qoDBA6jIFyvm5ql9BUEoIihvksEAYSIKkN1NmO/fnF/xoFAbt3j+njA9iYwT7M40L4ujTKjgUmCyNcBY+h0rAe3NlMS8w8gU/gnX3y1RtfBL4Aoko9/7GPykY9+XEO30T840hZpcVL70rEcDl8Gx2nc7xora+VMRYbuQTIHAnV7kx2rK4Xtx0b6wm+s9aOVc7A1tmAZ1VLhi2qa4AFeMTsDZmylnTXPYiSZNUab5VUhDwTxPHIcoE88E89Ctrj6uPoDuehZF8pv/fqbVAuw+1jggwpIQ5HTTjq9qglc+863jEQHTdpYv0BFKzuYdVCOBfXNUdu6g/4Aa4U6hcby0pqWx/cdlM8iRBTF4zQb0QZXHCJXzdEOAAomzciO83bK+uVlzeA0NaxnuY01IBAZRlTLOYcRpuFAAPfw5V9tnKXmoEx0GKpLhugfggAPWSRaVmGkrTcHVDyQOSY4zieQ28eRQxjq3UfmmwvB431VGh0pk1GW8vWMLQfzomfVAAAgAElEQVROfl51B9A/K84/Mi7uj38uO2rd/f07LDoCkRSwdSMGHv4BNJVROuO4jZkCBGAOAkp48OOYPSMat86567jH/C76PSII8P5eEyiZtNXawkHROj9wFgMsXL8E5Adc+fyf0CqUAAH4Rt73Z38mt3//TmlPzVU620Sh4f9vIPC0ACBEfOcEEnwG/qNhtqhXliRwzaFAzZ5eT5u9MOl1fm7RyuJ3u5q8xxD7kkaqINBygRXxDHi6Ik2zJhbuqwE4qe8zSkfA6Ts/NyNveMOvyvOfe4X6UGHutn7H6OCI5F+Yg0KewEff84fKgT3zqZPiIjrZIUyOUfzVOlsGAt21Vel0V7WukDYuabSlOTUjjz5xQG7+7G3SHVrtINQtV2aSHEgM2WIafw9hT9PTFRDApIr8hVQ3KB5ULz3knHoeyHTuGbOQMvkixC1fMrcR7D/RHDSSeRwlo5Rx6SXoOmLwDKUAMXYhmlCPP8dMC2DK1K6PwBMZLu9HJ70n2DpNIncP7nsOBMYd6FFNqRogwO8RvYWS0Hd//3aNEoK6jIPUhyap3uQ8CNAchNDnOgCL5ya3xjgLuXnwvOG7gvYTrXEtyPRz4FfsTzLHIRmMUqfSRipmhsqiz7r4mbLj3O1aZXT79nPkG9/4hoKAltwYts1nlzqGxbNPLSEHdOM+q/MBFMCH6EpowRN8AvGcerpUOguC9b8FBCLNe54CHoT1AxhgT+FfOnT4oKzfsEGW1llOBXo904eFysjWDreIk8ou19GAgKcHgoA3SWHOnTU49pvyjPN3yX/6T/+jHHf8sVpttNBEmlNmDpqdky3Lx1Y1gb/9wH/5N2kCjK9mCWiAAJh+v9sxyWTQKyX+5ow89NgTcuPNn5XOoKlmInYSow8CIGBM28ws3V5fF3P7zh2mCXSsVgYdpsxTiMRRMKlUTjm3AxXGGxrV834l8IVaIEmFhibgD05kirF9oM/wVSJ2IFDHeHPSOxmq1wRyv6/7jJ97DcmDPJnUqCZUCgwqnYRkIg++OTDz3+eYqD/EngHUMZwScMqmQf4ZAAEc2Ltu/56ahcB0PAjkfAI40AgRhbpdpOC6ENk6ISm31nWaAOfjbbY5x3AdgBRrh2x9dYSbD6ugWy3bMlDGdemll8rmTctaLuLkk0+U6667Tm769Kdlad0GWVtF3Q3TiHIg9u8JAnheXdmXHPDlBL362j1HB1sxWdOvAYVA8hqY0QAC2BM1+fQ6srhkhfsglWv/icT0IfcqnRXmoLqkw/w441nkefc0gvEVtaTUh9mX177mVfLKn325agGoKUV6QH6V/rvRkFOiY/jTH/yTIk/AD6cOUf3ggOTsEYp4BHsI/m8V7VTC73dV4tcCc4OW/PChR+WTn/qM/tukLEs6YdJY1ARgrwWCwSfgQYBRJawRU8dwyMyiFF0QWeoslTusdk01g9gTJ/4NEPCEEzUB3zRGx6Jx6aUNNkpCcZzRVBBJZsS8VFOOIAKJn4eXSiOTHpW4S0ZDEIjMz2sCek3G5pw70CR0f79SE6s71KSfsq48f6+HRIbar/qu279vDTaSkNFDDHxyDNuMSscwrjt8aM0cb1pFtwp8XC8/Xk8DfqTRpxTph5oA/sa5MjLF3y/Ss5ZsweFiPkMiR5xNXIts4osuughFcuSKK67QW733ve+VRx5+SKbaM9KQ6RS9Z3TJXtzszwHHvzvYdZsw8nltPkDQhCeBQI4m/Bmp0zjiOtcN3Ffx9bTuA2M4BuVn6EHRaqmpBw3fO1qm27Q5RmYpvQyqTt2RSghpQLEPip+vF1Jz/BifYSzgjwiEOOWUk+RNb/hVOevs03V8yA6mbwIdGvFCdNAICHz+I++pRAfFAzvOe63qXNEJzIgRPgEzgaBvKwaJED0DAhQpvPf+H8nHb7xFw0VxwOBENkZh6f9sXA1QUIJPjhmAwDoNETXHMG3Vdn3Z9ziOn5KWV7lzGoAnLH8YvU0/R0geBPRAB8Cnz6Q4vCFZjKCXY4qeCUSpuLg+PC8ye+9ryI3fM2z/jDomXRwuMBlYE2iOYHSXq9WUA5fI0Pxh9YReB9o5Zuud736+2j60MRT0F77je7dbY3XEsbVaoiCgDTMsOoj0B7oD8z90cLVSO6hCV8iJSTWzJvaozrQ69OtMZqMw5MxBvMbHqUcwwnueBT1DqWSGnr1kZoH0f+72s2X/E/vkRS96kdx//4Py9re/XSVFaEZT7VlXvj31ANG9tHIq/1oQ0LG6Esvqu3MCkKejScgSBZOKwDYhY71OmK3QceonEPfFC2D8jvsFGsLaL61fkrXOSuEoLsLr+xYhVPKSvCaQK8+fO4eeZxEolI6RG7A0L921jrzsZT8lr//l18nSukUr3pnC7vFbWFzaMzP63+alzVVz0Bc/8u6RZDEOPB7KODgvwaOmD5HSmHdfIxRA1xqwN2wJ2nt/94575JprPy7D9lzSBKokUDJdE2mgVmGxz9u9W+YWFrSWi6ZaIywVhzxJ6jlp06Mq/11lpkhks3jyqAn4uef+XTLbUBsoMMM6iaQk7DriqK5LJOb4/FpJJzEhXu8ZDWOsPXDFirfe8e4ZMK7TSKiW9X3IMXc8M0q3XorGv6dbUyNx+B6YYrTVyHOoZaQvOH76YjD+fXv3yp13ft+6cClNNi1PAKCdar2ApgwUWmrbPfDUEXP2MSPczRGMUR2vAMBe1RcRac6XBVFGHRqYRNCO+0hGEoUAPofmvGYTDm1UFJ3XZCEAweWXX64JYo8++rhKixc+4yK5/vqPyre//Z0i9NkEsNKZn3MEV/iAWwcKbN5r4ueDk6GZy+qArXrdIj3mwN2fWX7vhVLSSbzOrxUtBnFfijM/BkT4G89MuRYq8Pb7Mj3d1radCNNF4AFoB+ZrZujef999RZ5B9PGogMpQX1YshVDiEuywbxBKpmfn9XOYnSwPoSlDlJFua9dsOeG44+U3fuNN8swLL1QAhz8Av9XcBfhfmlMWBdZsyonHnFgFgS9/4n0qM9DWxAWsQ1CPysb0bXtgcyqkXa3NYtI5DiNAAFUJB42WfPv2e+Wa6z6qIJAvzkWp3kgLDS5a7SnZvft8A4GhOaKRyaiREFo7qL7mv2dCo0BhCTU571Scf249jAirIaPxEE+URJLvo46JR3AaPSz5aqdeko9SNQ+P9YCuMvGRsuepNhOf678Hg9ZGIpmD5A95ZHT+vS+74fenoKUJh9QSES0zHS/WciIIgD727NmjIKDBBMkxDDOlalqpcxiEDT0DrSl1IAMEcOA8CBjdVc15DFAowaeKiMxIJdPRiDbXeyEKWjk68GcyriW+63Y7iakP1DQBoemZz3yGXHLJxXr4tXBYe15DQ9/73vebnXpY9p/1zwQIRGCoAwF8jhDtnADAzzy/yF4Xagvl5kdm7Gna3zeea/9+kjl1tPbP6A54wcWDgPG/vppekHuxefNmpR1tXtTva0j7U08+WWmw5AUc5W/Ob6D7rO0mS/8j/g0Ndi61/dQucZr13pCmZsQPNDrpBc9/nrz2ta+Vk086UekcfYhBzwgL1jFr4y+AfVOO3XhcFQS++rcfyJqD/CZGJkKCJgjo39AgmeUctOE79NThlPSlqSDwNx++XgZTsybVFxOOYQIlCKDP6SQQ8ADkx1534OyafKNvEp3/64mzyqxGQWDcM/198G9r31n/4oHMXUGQHXfgouTkpSQ6lbXUd02URl30BjUBMFGCQO7A55hcZX1CAUCOrzh4RY/o0VwDXMumMkhK9CBQtG7s9QsQUKlQ/VimCRAElBISCDSn2nqQn3rysB4+Ciq+a5ZeT7NeAEnSTOwYxz2CZOzpahwD9ftKIS3SNhjCVCoaBhMAGAJMQFde+Xw9WwAyFIzrdoZy8803yw03fFqZFhrIQFo1rcFeuJ6aANbWO62LaxzGHQ0IjCXu5KictAaeJjjO+FnuzPprc2uuZ3GSkDEmWxy/R3QPpH+MB2W6kZWNF4AXAQndTplR7DN/cY0KqKlni/ECJD2WdM49hyaAgn547/tjQwtA2c7jtx4rb/zV12s7yblZy1aGVsicEtVAptrS0Czo1mh00Ndv/IuKYzgeZH9g/UKWTNeoIoIAS/aqk9iBwLe+d4988JrrpN+amQgC+uxhUwAC559/gcyjs1jQBNCpmG3vOKYqk56Ul26aQB2T9wfEg2HV1j6qicR1qyN0RkFNOixx7ctxjTZ692OmuSBKS7wGTHwcCNDhGMcHiRu/4+/rGNu4eemYUn1/L33y8Opf53OIwkgEAWVKRelnC+kddnvy+OOPyx133K57TMcwNAGN3kj9qfu9lJE71dZD/eT+Q9ZiMYWIstwH50MQML/YqEnPlyPwtBUDTnN0F9eMZgQyBb4nI4SEb61cBzI7N60O4PPO2yE/+MEPdC7PetazpbPWkz/90z+VPXv2WdvMVSsxTUdwBAE+i763/94gkKMjStX8ro7Gx9HmuIz7CCJ87+kQpheslYbFd7sajQUwwJ5gneGPglChQQnNpn5OMFDQDa1YWUWGIKyJsZ2O1nKiQMckNGh9KOV/+RWXKQjALNVKNdxYLkQLgLbQaGZaTUEAguOWgybw9Rv/ssgYzhFzVIU8SBC9sDgMQSo2JJlJAHYeBP7pX+5SEKAmoLWHcocomUnUJzAzLRdc8AxZWFrSBvU6piaqifZSxrCFx+WYhD9knjl6JlpHYCQef29+pgcwlSWOz/DSdu754wAijmWSJsCqkbk5mKRSZjTnrokhpiPPz3Re8oeO5pS6g5abf26O/p7+cPvaRHF/9TeJTqAJRBDQ73t97SgGEMCLZToIApTwAQK6L8knEEGg2LMxGbC67xNkDoJAjmGRbjx9+Bo2/N6DAtcdJiGNCx90FQTOOeesZJteVhr453/6tlxzzTXa5hUa0eLCOk0aA2j4c0FNgM/wNnVlgkETMHNs+Yq0PWn/o/iU+33deflxgMAkTYAgGPkeZ4wGWtrJKwWraIKhiJa4gXlodmZG9u3bp2ut1VnTtbgG96ZPAO8juPt5AxwABngOk9Bw9lEz6td+7fVy9QtfpPTbnrb+0LPTM8oPZ+ZmLeAG2m/yCWxZv6VqDvrGp/6q0ARyi+2jFyJzI5PB3yJENKlPRfMOBwK9YUMAAn/9oWsLn0Bd9E2RfzBoFJqAgoByXlQkhW+gL8Muexq7rOPk6IpEkmeUZXy1Z0SRqUWJrViroEXEe+QAwl8z6ZDkDpj/TSxL4Q805+D3NWpLkyShSdEvk0L0qlKTjY6feYDjvyONTQIB1r2JIFDQVa+vNlqAgIJEqtUEEMCBRE4LPmcJKph/4OCDOQiHDqWkeUANJMp+w5yLX18PAn4u3AuYgzyzJ0j7a/2/faN0/7ziYKOcM2ppda2UAQSjF77oSs0NOOmkE+SUU06VBx54QN72J++QL3/5q9LpWPIayxswSYz3Bgj48U3SBP7fAgF/lj2t5OjLn11PY1mAmdCju+7+/BwgoJJ6ChvFs1m/CY7Z4449VveH2cYHDhxQ+sJLa1glMFDabFkvAH9uAcL6+VSjAAHcTyu9thpy6SUXy5ve9AbZdtLJaiqanZtRzWNxfqHoP6z7mQriQRsYAYGv3fBfx/oE/KHNMROaRep8AnDQKcMeoMdwQ/7xO3cWIGAp+dUCcJFRAwwQz0xzUKmep3T+nlUrzTHLHNOPn+Ucu/Hwjrs3tQG/Tp4Ij2YMR3NNvYQ1msnsgSAemChNT9IEJkm2ORCoglSVqWBsFCxwnTereeZTMKWUEV23RjkQMKBLyWP9gTz88MPy/e9/zw5TMu8QBLQhB2rApLhu1FbBIYVj2AohUkOwPIIcYx9Hf14TMxCqgkDO1u/v5wMbvEbKcZgGYHZgY0YNec7ll8orX/lKdQoC3O6//35529veoesAx6A1zVlTiZIgQPryPgEDlSp9PV1NoM4xG5/HOUc695/nhIe664+WJ0zq0R35H5+ngq+acixknZnCXmjGNfAJUCsAKIBBI28Fe4VXt28h8thngALMPn7O3Gc0v7JIsTIKc9PmZfmVX/wFuerqFxVJY7gHrlNTXyolojTULKuijjiGv/LJPx8BAb+wngg9c/MEqQebURrMpC3aKvYLEOgOpAABmZ5PdVkm9QMACLRl9+4LZG5hsYjWEIQ8wdyRojtGmXuZ1DSOiUcQ4twr0l0mmqNgpqHWUJQcPNH4cfC6uL5186gDAQZX1H0f66lHApvUlIZhgBHkivdjIoM8AJHZ8fD4eOsITF7qm9TDGI5hlYqTOYhJUpNAAD1ZqQkoo05Jf5D8kfmJPAErCmZlfNWemuk+5SXNHFCptOeci9EclPtN5frQuSuuKRyTMDMQCJB3g0iV/+F3ftuyW6Ult956q1x33UeUAWEoYEboJwypVEMM3bxgnslpaIVg8TTNQT8OEPC0nQt0GCdETdIEEHk46eVDRAnqasrRUvPW5MqPC/ejaQcLDoYPOkC00MaNG3W94TjGf2vdVX08rlcwcSCAz8nUAQJ2T2v5CwA//YxT5bd+440aCIDPsN8sZ41xYkwK9FZCrpjmcZuODyGiN/xFFgRIGL4eiQcB3pGHDiBQIVCtXGcdnzScc9ASabXly9/4Z/nw9R9Tx7Cl5IfOW4VmwOPSlJnZWTnvPOQJLKqXWxddrNa3BE1gRNJNMaw5iQGfoe+Bl8Zy5i//W39Alfmk9pR1UgpR3oOml34jE4n3jzbZUZAqE+WqzmojLF/Ayh/2OtAYAcyQDFYwg+SDmQRijGbgGpPBcz3857l17iXHbQ7I9XrWwnelo+0+qd+DNOSuu+6SBx+835h6KgjHaCJqQghFxlhQlgTMcq2T2idOVSUzD2Z+Twlung5y54VMlvOJ0UJxfz2Ix7WzZ5kUyb4fAD8wm7e85S3qhLznnh/I+9//frnvvvtSVUvLeIVjWOcSwsKijd7TowJ/8IG3M7WVJjFV//0kn0Bkrjm6JV3zWn8O1BYeamNV7pERYuIejKxB5X41HffSJNHUiAlkYOhgyviPYHJ45ZCVLEc4soZ8WrVSVi4FiOD3cPTqfmmfk57u7ete91p59at+VrW/5pQl27LyAiV/0qD3Ix2zIfgEvvopcwznJH4vkXkJ0m8iqxVGxzB8AjyMNAcRBK79yMcLEIg+gZgshnT+6ZkZ2bXrfJldmJdma7oCAo1+6Vj2h5KEETcwEijbEnKxeI9IOJ75+bXQdavxC8Q180TKtR1Rt2uSzTxDqR6E0Wxp/5zYGSneJzKtkTG7AnVREp4kBeNekYnl1pFjyoGA1wSyUl3KWGeeQMnTjP4Qx54DAV5PpgYQwPXdbl8zaTtdlqGoOtY5RtIJ1zoCQpxn8bugTWQaU1VIlGvu175K56L2YWgC0Ago1Lz+9a+XCy64QL761a/LjTfeqBFSJhRYFd5uB4lO05WaQSYxjn9FEIh5AqPna3wy5MTn1RQ39Ovr9wSfRxOjp+m4f2CedWM+GkEpl/Hrx4ZmWRwTnfz+7C9v2qAAoP6nXk8QoEA6V39Q6mkCxo8CcXMzCGE+JOeff7788q/8kpy3Y7uZghIIsPAm8l3I+CMNjYDA1z/9N4UmEKXZHAjEBUNHG5WC2BwmJcN4x7BG8vSb0pialr//+j+JBwEju1zxqlSLaNgoNAGCAJ4H0MEkYQ7yr6gJjENxTzB1DJsb4tei/KysixPXJQciORBgHmUkzshwPfOuMvIyw5D38Cp4LmMyx2xxT792fIZWgE0vT0zFh5k4+To2Eg+VgoQz52XHFfoVVOde5gmgNo7uZ4oP8MliAIGHHnpAAYk+gaLpTFLnNbjUgUC/lxzAoZRD5YCDDtEUI72UOdfwPK6dZs868yI1Ab/+nnY8/eWYEsxBYB7MLIWUaQ3FhxquuHHjJgVB0AS1BZwbSJ8MVfT7NZEph/n9uECgTljL0Uxcq8j0o0acA1KacJ4OCOTo2tf+yY0VJcu9QEqhz/I7kMU7kGa7KdNJuF1d6SiYtxpWE6g11VSAXz18SA0nVg9oTX7xF35BXvWqn5WFhTn9nM24CrNP8gFofSg1lzI/ZShZEODByoFAfuJlJA5AQDel0qIOoXjMequag6ogwGSxowOBucUFaag635gIAlTbozoZ50PmHsHD2wGjFFYFjNJxFhk5iZUqKZ9RGVuyZXtG4hldZMwRrDQEN5i8/PscGHlirVsfXsM4eo7Jm850LBNAoE6QKCXjOsiwz+t8AsXvaYZMgkTUBBr9gdx5550KApgrQEAZKzOM29YpSiPO4MhLmgBAQJlJxpzAfVWmjz7ZrnrnpNLGpHT+xoOAZ25clahJRUaD/AAwE3wOX4Y6F1tW+gKlDFZXrRAezAdMHsK10B6iv0LXe/x2jIDcjwsEIv3zfTTnxOuwjjkQwBx1v12ItD/Hhdl3gjkox9irIJ0vMOkkA+OPyXyKv6w71Go3rWcFmHtr2rK+hwbqvU7PwF3LP0xpPk1rygRuFIr7jV9/kzzrWc8sHfupD4sm4KplJzmCW2bOBAjY/IejyWJfvfGvKz2GIzOsQ2JOcirps3WOYa0mmqKDoAnAJwBNAHkCCLczm3X9QoLhz8zOq0/ANAE7tNQEEKIWJUiP/NGn4Rks5+D9ADl7fQ4ECsku5TnkpLTIwHOaAE2qHkA8o48MfhTERvMjKG3kGHAcp3agcs1h/PrgWjqOo0RaJJgdBQj4QxDvzzjtOklwkjnIl41QhlAkbyWa6vVVEiYI0CdAzQGOQYIAxgafgIb4JRDQGi0ha9Qf6AoAuOsIBhFkIwjUmYO4TzFk0NO2Hu4mioNZrXg4BlnX/uBBS3bjffBXaycxNDExo7rx1WFBBDkka/5bXrFUdVzr3LnwQDAOBMhwuV+kvYoQlIk+82s2if9Zkl71Vbl/0gRomuFZMB5mtv3Dq4dl2LM2oRuXN1tG98qaanRHDh3USDd8BvcU6PcVP/MyefWrXyXLy+u1SrNqvWD6jSn9i3DQVgsFOptqXvLzARgcuzH4BL5yw1+NNJr3i1V3OAtGldRwHyKqDCP16NUBokjYoCWt6VkFges++gnNEwADMCY9Dk2b2l7yvJ0X1IKAZyxR2s45tv2ixANdt+kjzDMhK2yw/rvIeMk8ufl2cGnqKis/8nd1kn/9QbPIBM8c/Br4Q56bG0AAL8bj+7XB53ScRhDg9UdTCjiCQAWIkySWozOMJde5rPJ71l6qMQcNOl0FgR/96EFl5hEEcFB0bjXmIIKAZyQ0JUTaqQACKzCHUto5c1Bcc/+e0rs/k14omZubVXsyGDwiT1AdFGaep546ILfffnsh/WNsDBLgPT1tkr6eribw4wYBz+Bz5zqeA0+X8exTE+B+8X4+GCEXIh33wz8znqFJIADHsLcq8NngSwABvLqDrqA5FcAcSXwI7Z1JpZ/Rl+Xgwacs6ke6svX4Y+W3f/s/ymWXXaJOfZSN0JfahCDpt61GUNKAFBj8aziU4zeHjOG/+0QZHZRDtLrDGUEA5iCP2iwgB6921AQQHURNwO4/QROYmy1AAOagcZpAMS5XGdF/VmEgbsL+APsDRwbLzzyTNsZdTTaLgIDf58xBZIyTNIF65l8e2zgmr3FESS+nCfhnsEAar4uaAMo4+H0+WhDgfEdoLCXreCbr92iSOWhSdFB/rSN33313AQLtVLWUPgEIIh4EGB2EWjv2Mm7uz4Fn/jCH6XtUOMn1cnDmBgW15BPgGrZdcpCfd53Q4cFez36zIbOz00Vfj/n5BWX8kCLvueceq7jrQhBZJgL3YehiZf8nENyPWxOYBDq54VQk7XS+/B5F8xD3i2vnTZpPFwRG+Ue15Ewc73TqM1wUGkx9opUnoAFXryetaXQqb2lAAqO2FuYWVEs4bssxsrp6RA4dPCjT0035iSufp1oAEgGR49Hm+bE64goCGoGWSu6gXITnsaCG4zaFzmK3ffT9WXMQJ+ujhkYQsjHQUsDKDFGzIoXZ0R+Ae8CjjRDRXh/XtOXLX/+mlpIeNKd1sMZk6kDAUHR2dl520hzUSHG5qTlI0UzD1W2PB2USI+W8iNhYNKpvXsouGLdzsuhnGL8rnq77oS370FRnqGGk+H4AaRUO7VZDv8fvojTmGUmdVlLOpwowBJtxIBCJmJpAASmpSqZfEx4UfKbPYB9lmOImlWZKN44Mku9hjqkwVbLetMaTzEGQ4PVecLBVxgLdtCHdtbUCBJQeU3EWgkCR7JZsqqurHWWg6DFs+12utpcgSQtTPITFZTiIJXgwGcnPH9Ru7ZSs1LLacMO8cyDAvavSt0n4GvaJapNz8zp+7RUwNaXJYgw/1NLCg66uF/7NTNdxIJCjQZI612BchNM4Go7hsqMMdvTkxvt5TcDTfTyrnp/5e+TyZDyfG3cebR/KMeZovLTFV3tvqyYAANMUFbQDTZra0JLGppAHJQOZm57RxkC97poy/t/8rV+XCy7YVVQb5fw1SGZqWtv1QgtQDVbgXyBvNWtB1hz0pY+XGcM2HbsYA1FGOEKcZZlTLrSmiqWWkCRQ3sskS9MGBsO23Pb3X5Nrr/+ktNrzmrKPAwBEZGhTdSENBBbmlzQkamZuLqXGl8yToakjABWiMOqAwJ5d//JERkKqag3GgODQ0Zhr91cZE9SxBtr/YSHsOv/XS/FxFPiOmYjlWttVXGdzHFb3hNf638fn6LxgqUvMLyfFxlaZHgw4VhSwqhsbxkhznD/g/hAiA7yOUfjfe7qq0NjQqdu6LrSBDrSGfaezKt/73vdk394ndJw4dEzh91oeQ0TRAAkOVoAA1gTJYjHUrpwLzHlJEyBapP1lBvKoYzP1MGBTnlSKouyoZyvrpVfbK2aoWi9hCiw0dXAujDrh/ljz+TJx0tMzxlaXhxJp3dMmQQt/o6ZZ8ItYYjoxS3/aooSeY/BeCI10hvdTdeYW1wVMfxeS3Io9TNFpKsiG+mMxyuH6sGwAACAASURBVMgLbKTBuvObO2/FmaGVAqWtsD9Ouy6THY2u1i0tKQ3PTk/J6aefIr/95v8oZ511hjaVx8t6WDMb2ARyBQRUJ24hlyp1xksZ8bjnsZtCU5m//6T5BMpXiq9OtSbqQKA8CFV7dDMxFYplWgUSUNJEU5m2fPHvDATaU/PSQeKDblAOBMqmMnCYaCnplP1WIR4gZlC5/WLnmFuFoGHOGePb8mvDf5f3TKpgatLtGZ0fQ454+f0kEBh9ZrWePRzvuefyvtEUVbkfGqykTFmuaVwvWCL9Z/EwDfvVpjzxoHjHZlwTO5x5EKg7ZBHsG278dv9EvwkMUFf9X/7lX+SJPXvtawBzYhy0jStTTZ2gYA7S6qGDFMKXHM2eSfj9R8at5bakvgbuLOE6OOaqr5LYtDVk8ruoiRN23376mxhSYUZwN/HMqkwSKwUBD1qQ9j1o+t/m9mM8vZeDwHWU5L1mEEGA9yvKlqdbFHSUfFI5IU5305WtyF3D50W649goRNVFbYE7eVrz59EDkD8DOU0hB2D+XFYEnwTKRUOZBALKwFNb0OL8NuAwnpOZdkte8IKfkNf9ws/Lli2bNR8Er+lpKxBXdsZLdJDapbamLUSUGfH49+YNy9WM4a/c8MEKCLAqJQlpNM29WkuEkhcXEodSDwwlbDjengYIlAwzOU8HDXWU7N69W21k3lGH56BZfdyA+L6OOZukO+rd94c2SgOVA13YQup9GrmxVJiqSw6rI6QckJXMPD9+/sZrEoEbKXPvQ5JAl7DA7AuQcma2Cngms1HhaA12c17LiJT4bI5f1ddMOYb4Wf2ekkKTdpg6h6HglplIDASgCSggStn/AQzU6gOZpob1gCaA6CDktag5JUWfeVOQHlZN4W9oa0HSl36WTKIF80st/vp9s//yP3MMDjQEVde+bw7+KFkTqHxmsV8Lf70Xjnh+TVKsmiI8o/PMM56THOOq0kCSnlMbSXxXBwL0mRTRUezHkDEn1s3P00TBiJ3jPY5Nx5OCMOps/wSBgt5ZADOVCancM9MvO65f3fURUHSvqaHRvJpAwN8D5SIg9bdbDXnDG35VXvKTL5alpQVNGMMawOYPAIgBBAgVtTVi0yXz2eK/LRs3jYJAdfOrkr2PY7abVs0nHgSMCCwDz4OAOu9qNIFoDio3g+EVTQ2diiDAMbOpCH+XYxZ1IKBmmkwZa78JJbMddQCZUzeux9GFzPEgRgkmMstcdE9xAFxns0jEEQTq1NPuitUuqVOX/fpUmEeaJpKlIkjp/dKBYRXMHADhM9gsx4FA7t7Ve1GTSFFSCQTa09YDFk41gMCT+/ZbclRq3wdmbNU3zUbOKAqAAOzpAAEcLDDvyHzwnocO0TmDYa8w0UDyp1SPvyhBYetRFs4rTDmApORU9v0HovlJQSeYN7kurBXDNSetF0KZ6/nM5+IaZq8SJHLnx4OHv79ff9Pky+Z840AAv2OBuiJT2zWWimcBz4/7H9/7gnwco16TmHihCWcc97oOmdLgObCJ9Ov5Qh3P4XwifROsCQK+Wx0qMBT3awxkfnZGtdczTj1NfuM33yg7duzQkuFIGINfBxH22EufjWzn2c5FHxUR9YNSUz3+mBAi+uW//esCi22wpXqkizTSCWmyJvB0QECTccCMR2wyZRgl4p9377ogaQIkjCTdjMnQVBYdqiDGzdSKTGO8m2NBIK3XyD3TB5GI65glD27uPpF5R4LTKq3O5hsPK8eQAwHVBNasmiFf40pD4/oY4gibrH/F8UVJtfKslBL/dEBgRCui+THtNc09OCAAoMMHD8h3vvMdremufi444lx1xWJ9kiZAc1BDrEcr4q113slcQ3s853Fk9Ughwdvhrvba1tIMIVlI39NG26zGcUca8KvradHvs2fufi0xHp8glqOv2Mje79/RgEAUoiaVwYg9jOOcOMYcTUTaxnuCI5l9rILqfTK6PzHjOYQoewHLj2XcGY/XeRodJ5Rq5SecQdhKikz3akFE1AWCVvvaV79GXvXqn9FcEPXBNqyEuDSqPivfrVHXJ3QuhFXm+E3HVDUB+AT8JKzjWblSo2poNUPWV7E0iWVUE6g1ByG8Do615BOoHvASuaAJ7Drv/KJSol1nizWxFPJESb8+K9Uz5zqJNPDAEVoZJyXUMU//rCgdjRLjqGM2d98cCKizMTVKL6STYBby4y/Axq3poFfWbooMKAdudZJdZAaRAdUdQkrwHD+OFJ2jWiW0sybf/e53tamHrmXTGCOFgyL6S+yzlZU1zbZFshiuQ8YtXz56jHNrtav13zVJx5m3CDIeROiDUIDU8O7RHgWcD0JI+X0dWBKkijVw2an4TB2FLdOMOHeapTx9xf3K7X2krRhWMQkEYkRQ7hnjPotrABr24/bjydFj1HihCXDdeJ8cLdbRci56chII+HFBGwAIMEpPvwONqiRvAsKG5XXy5t/6TXnO5Zdp9rBqtDKw8hJT5hMg2NMMVK5hdUeyIABNwDMIDwIqSQSCHjH/JNDgxKJjWO3udT6BAgRK0opMAkgG9Nu1a5eCANP7i0M4oXNWzqZfMrN8a8Acw6lj5pMS7SdFN/imHl7SGZF4M2AWwSLH/Mc6hqGed616YQECqQQF7+3Hn40Ocvkh8fBEBpOV5ILtddIBinuDqBrPBHkgtLJisyl79+7VNouI+FEmLlZmgc9hmORUy+KpDx9e0d6wjA4CU/fmGc8o9Fkp49hH6RROXmgcqJ/uTDmRiSFRKN7ThKlqAAB9EmyKw7XG87nHYOzwZ9CZjGt8aWEwD2ombId4NCCQE4D4/H8NCHg6qD9XNXkXYV1y9yLwmiQ8mvHt94NVgAthwPE7nokcqJMOeT7iPDxPHTdHxJiSfo0QLHCBIDA7PS0XXXShVgw99bRtMjud9rBhINBowidgHfG834r/pjnIu162xmQxOIa5kEp8CTi4AFT3S2mkai6KjmGAgG5CcgxrZmmdTwCRAVDPx8TagicRBJSAU40XbnB0pEUm4VVlzrPCaCZ0FvLEQeIpQGSCUxnXx/GNMPdQytdLJZ6QPOH6a3LAESWgKOn4deismmOz7rnlXEsywn4p80WL4IxjPnevHLDyMx1vCplE3gdYtVrooKpDUEg2Z/9c38idDBjPLQIaknCCz9BekqGqsN9TGvZ7AY0C11ATiI5h7iXNQdxXOjzjvhbnJ4EL5xqBe+BClO38WYl0nDu+958zlLRkwghjNe0DAACwY4tDFoij8xvXQZBiK0R8PsknMA4AFGRCglzUBDxD1jUMhEAQ8owyR6+59cNn5rwvQ8bJ/MhYoxA2AsiuSUvJ48oEwTpmzs9z0W8RmOJ9vUbZREOjZG7UtUAWsIKA6L9nptraOezlr3iZFgSEeVO7ik01rPl86nfBwnFxvNpbWEt8lYLeCAhEnwC3iZvibW42mao7n5oDJ5oDAXXeon5Qc6YIEZ2ZXpR+o6kp05GpecLBd6bewz7LmtnOSRsakfNe/BvjoLlIJBY0rImE4Qm/zt5aYZxjcg1GmH6Q6D3IjCP+OkbtewznJI7c8z3Rra2sVkNAE0GS8dQxbxwTNcrVRA95Bp8DqhGA4/0m/EWyi+GD/fUMwM+fvVzpNIOExbUuVOdk58d7SOz4PUAAmgDMQcboq0Zk7hGfxdpFBCJl4CgElmK44aAGo8X3nn553ZHV1cKph89g/uHv/RpNp8MOetbr2m1jHoLGJgZgEJIwdjwPJi2/HsX5TCBTMibLsyCoRSZazDOTDa0gkGrj8AxFJh+ZO/iJp8lIs5FeJ5lbBsGHGRkwQaaOjnOSfBzzOAEmji+CfBGimgIlvGVC6bHZ0qQ9lv+ArR+fr1+/JL1+R047ZZv2EN513s7UpN7MjwBzBB202tNFC1TSuu6t5gg0NfTZ0xE+O3Y5+AQIAuXEq45f+gRKVWMUBDAofh9BAOYggsCgMa0ggIzh6faCgoBGViTG45kxN5MHF7InmZdnzOwR6zcqt4mRmHkItA3bUSSWeWKqML6jSDarZaSh1SA3y0tHPtkqLw2NVjH1z6sDAa7l0wWB6IcviitM8L34w+n/jdoq414jYBECFbyEw30hk1THWYqE0UiwxMgovZH5eRA4cmRV2/9BE7C1z9vrST+gbdK+1/rwLC1dPVVtJxkBsZXGSJomCHAuoE9EK8E8gDwZXAcmTxBZXLeoTATSIebLMtL4DTUArynhvvQPmNaRfHjOts6x6/iTuTUnqOXOXEwGi0x+ks+gTmiqE3A0Ny/jU4m8JNJYBMhxguA4+ozPjkKRf+8FK65na6qdMrdtZeZmYZbsa+gxcoB+6XW/IM993hVy3JZj1SKCMjzQ+LS+0MyMDBCSn3oieCEH4cegk/aUNZz3QtnxsWwEzUHlIlRBgJpAKTnkQYATrEsWQ8gSQOALX/yKfOjDH5Op1pz04N5IIDAiYfmKjEyucBKLl2wic8wRUlaiaTZkZsbar/H7uIm0KeYkCvvsKOsm1FDSJAKepEn4PIc6qSoCGIZCprOCCoaeAaR4dTKLEcnMTVdLOrCAm5vf05GkJgXU5sYe1yya/PA97d9ar90V7KPAQmaM++N72u4BAmj7BxDAfcEk/fPigVrrWKgpo444XgIDDqxPSkP9eR/Od+TIShHip+UC0n94ps6rb5I+/Ri4LwIl8F7v3baaM7geTIG+D9r8GQLrmTj3Fn+nUzKR1wB8LgM1jgjinqn48xMdv3G9YqhrNJfW0bA/nxUgtRuW5zfTF8MfvbLKrH2qTtlM72g+I2dOyh3luvFFoPT3U0FMo1nVuKrnEEwe1pheZ1VOPfUUeeMb3yjPuPACNYs+9dR+1fYAAAvz83L4yBGZmV2Q1nS70Aw7vVLrxLW+yKnysmZDti6PVBE1n0A5iaq3PTqoYokC/14liwkZwwCBv7nmo9JqzkpXRXCUVDUViAfIS8Rx0ThWk2IordlSe0KPUnVkBLwPWlb6+ccNJihEibQErfEgMIkhcs51z4lEFMdX9NINknhk3nGOXO/VNQtxLL6HTT69zyWaBReG1oXyBVTiYciVjajMqQYc+XFkIvH+cd/5O7bnayZJ3DOOKBB4EIBjmJqAAUQeBMg4+oNkEpO+dYZS7cFit/1Yjf5sbQ1czGyE5EdlRn37PV7aA3hmxnwXvX7xb7UFt1py7LHHyqZNm/T+jz7+qIa/Mu+BdYLwDFzvfRg+p4BMv922UFqWicGc6SvA9T7PYxJNYeweBHICzNMFAU+bESCUai3BogTqMZ35dF+Cea8OBDj2cSBAoPZCwsgYQ8ZzFGC6aX8H2iExlfeQrsy2p+Xqq18kV77gJ+TUU09VhzD2BXuKPV6/bp2sW78sM7NzcuDwoaK5/AzyVpKZE8+KpaQBAidsDAXkqAl4EPAT8dFBxiiqIDHJMRzLRgAEPvihjygIdAZDVZe9Ocgf/hzRRY0BdjN/2HIbEjeGz8Dns3MLFRCIDCLHjMZ9lgOR8ddXNa/I9HJrkAOGOgmqDkQ8COgzUmasSieJcBVoazCOPoF+MJdEJh3j0CMYtTL13P2YKwAVKnB6AOBzWeKajA0MVWkmZTh7MOC/NSkslXc4dOiIgoAMWdjORpOjoUgrVTq030Bax/PplMW/Abx4QVXvav9Yi/X2hxfVTvEZSkMz4Yy2f2TOn3ziSXLiySfJE/ufkPvvv19DYGm+IYMHs8AL2gDLTXuTgZ0VAyOMgQwf19CUNI6eyYN1HV1tIK53RYtLdBSTyWKId46J+vX33+dAoGDeQSjycfh+Th4E/HPGgUBlDK6Me45OuN6R+Re0knqld7prWg1WGfdgTbZs2iyvetUr5TWvfpWah6Dh4TWbfAHQVg8cPCzrNyzL1pNOlkU4jQ8f1n2GpggaUQEglav2JdlP2nRCPmOYE4g9d2Pno/h90caP0QxBE4ghoh4EoiYQCc4zfH/gPGMEiIwj1IjkfnNxT4QGsrFJ3UH3Goa/ZhKDHhlY9oNqCGFuzpFxeVCJxBWvrQPACAIx2ga/OxoQgK8mlnv2z4yOeY6d1zRDe9Bxexnngvd+b/DbowEBAgsZr+YTpFBODwK4H8tG5IQD/3zcq+prsBLjZe9fc+iiiieZNQ7qympHi9Txt3imBkIkDYT7yeQ3mH5w3+X1G2TDxmXp9bry5IGnFCjA7GkmwrMqZTGceZWSvkUG2bjxu8KJ7kwqLPtRK0hRSEhJV76eUIUpphpBhU8gvZ/YiS1TO4g0os+C7pHpkc52irw2moGKe7B8hQONcUJjpN9oIYh0QiDMaRR67dB8NAAB5ABoL+F2Uy69+Fnyc699jWxa3iCbN29W7RB7jOGqL2AwkNW1rux9Yp/s2bdf+7CfeeaZcswxx+h1+E9NojMWOYZicnyduHFrFQS8Y9gYSlXSZ71zEmMuT4CbXWcOgvMMPgEUkPv8bV+umIMQt62p8+m/HJPVcQWRlMyPH3MzeJ+I5P5zMjgszOwMMvDq8wV40P3m55jP0TD8HHH5+u5+DpxfJLIcUNZ9ht96x54HD0r8qK3j+6SOaALh5t4FglYsyPT2ae+5sdQdKl33AXSJ+tckmyxC7HxVTR462ElxcBgOqQFqrCPjmn/jMBEE8NuDBw+rJoCMYaOLaoG7CNKePlSK61t9ILz0eQ27P/YB40GYH0w5iP6AP2rHzl2yd+8Tct9996lEDwlPmbPLIFUb8MKCZTp3usWeHlmF87eruQo0H+H+yI2ABkIAIn3T5IPxsdw0M5wxdg8G3LO6wIRiHTIgoLwilWngfTifqAlEEKgTrHI09HRAIJqBCopzPaxJOzx7tp9m3vPPzwkjnj/4OeDf1Mz8+eMzet2+Su3dHiwaGu8mmzYvyy/+/Gvl6hdfpQXnmcuC69opJBb3mptflEOrq9LtDTQM+qGHHlIaAxiccMIJup8HjhxwYdO2+mNBwCZbzQOYdok1tkjV7+tCRDUaIx0EOIABAr3hlIIAzEGN1izaZkpjKjnAamx5lNqU6CDnpVArMnKfaedZSdwoMjcPWAABqOTQBBiX7uPVGZfOuHW+Z/z60TD+3DUVoENBM4BcCo1E3YFKCKR2FCpDIn2IpB62ELrnP8N3PjGK33EtNAoBFTOdNP50QQD3HMfGJzLxCZpApaC/W0zOGyG+dGRSu8EzwQCnZqb1UPAgs6m493ng360mC8mJqt379z9VNO4eBwJcT+wnnmP/tfVQgxnzv/mFWc1vObJySMtFzM6h5ktP1XcISE8++ZQ89thjGt6JeWlmL4SmZCrCGPEZ7kuNA67ETq8jtAHjdwCL008/XU1DjzzySME8aEfGOJlTQBPRoUOHK34KmoUi4/K0U9KPFb5TIEzmtkp0kKspxK2LIEDA4LmL9JxjvkavEEAGpoVmHLtlY/WqiAGhka1RtQdKSiaL4M75E9A9ENQBQhQYI6/CPbwjHNej34j2dugiuqslS+vm5NSTT5Jf/pVfkrPPPlPmZmatFP1wKCtH1nS8oCvMCvxziLpBU+bXAVg8/vjjSkugHUSTnb3j7MJfwjmeeuwp0RxUlo2gs5WT5CTiAhRIqbXUUc++IVMNc9QyRBSSuy4KioRpmX0rJf2pmz8nH/3YjdIdtqQ9M1Mw9iLCoygNbKq+bVJZP50ZtgQjSKKFtJHLqnW2Ck9gBJHpWbRjs+Qnha2UnMRkKP+eYMHrsC45STtKDpPAwidD8XlMmuI44t9CInehj/653HCaPCiZcq3U5tszZyS1KTot/b6PA7FI9J5uJs1ZD8Sk0CCA34TgK1AYGRtUYJWA52YLmygYo7bbY5OapAXoWiFRZ9DQOGuls4E1a9+370ldl5kZa87OhCpI44vzC4X9HAxzbmG+YKJkst4pbJJ9R8tPrKwckbU1tILsOAdyWWYix3hbSVLFdzjUmI8mTQ6G0u33dO4rnRX9DMx+aWm9ahpgBpgL8woKBpREbzoZZTAoQkxppsK9CN4EN/wea8u+xaR7SqnK0Fxwh773VUVdIbsCPHVvU3kYJguOppMVIFPSN4DHomgmdZ6LmoY/R3Y/C5H1wpPXBHiO/DVVIa6k9Bwf8p9FwVSfDyuJDGQGYZ4IkumvyU+99D/IT/6Hq2Tjxg3Kl7AHs/Nz0m7PKI0i/BN8Fv3WISKC3vHSkNDk20GwwMMPP6yAsGXLFtUM1q9fr/u6dVMwB6HRfIHSya7vD3OU5PwC0UQDhszqdwQBNKA3f4BJitpUpjEtn77l83L9x2+ULmqztNvquLAWjSlLr9jVsnYQx1cUSysYX1l4LrfAtrNlITq/oTxw84sLBafx33OeETg8sRgJj1Y6nAQCfqwqGWQqGcbn1EofqTtZuUbVssGUdDgmvlcTSq+vDEDnMQRYD1S8qEhKTnLKfa6N6iFRZa5jYSz+Lvd3pG5gmghBrpDaa4xGJmgMNCyl2+9Kd60rU9NTMj+3oPHTiLKgxMc19RnJKEVuW2CZpwcOHFKTDCRNxGUDWPAXB+n444+XpQWLy9fuY8jQPXxIDx//w7oy0gd/Ib3zuSNabHIc+zNVshQyplRGoNVS7Qb3w3807QAAePDhL0AXPtiQMT4wAmpBNJlB4vHnewV1klJkErUDaiB4Dk1q+A0AgCGneE+AyZnZoubtz0RF2h8kLZyMOOTdUK4rCxtWpYLYg9o/R2nDBQTkzmVR6yxjicjxgCgg+dH8a0Cg3WpLa6op/c6arK4dkgvO3yXPfe5z5Ljjt2hXxhNP2Kr0Nz1jWuDMrJkGGwLwXzNnfqZPN/070DYhEOzZs0f3HX2or7j4iqom8LVPlSGikRjjhCsAgN1BDDZC4WRQhF4pQgFMSne8dAcw5MB2PC03feYL8pFPfEp6/aY0Yd9K3mv2QiUYEKGNCVDJTH8ziT/x8JD5ewQ34ivT8WHKas+YR56Eyb/UFLz6NvIMfJAcXFGS8EzZ/64iRaR+BjkAi+OJxF3cM3RDqty/0KSqySI8oDjEag6ywVt98/RXqSS1o9NI3pDJS7NUNF9Fs1b83cj70ITFKwcYJyXOuugOHAJknU81pqQ37MnKoRV9D2Y4AyamlRbLhC4FejwkaXxFD9YhWvH15MknD1h0kDTMDp+azYCmzbRma0aHKaQwb0rw0jw1Wb//vNZrapFW/N6jkTkjnXiwAQZgDGDSKMBIzcMioRpFiOeBAwcUsHyxOOA8aIQhtCgASODCtdSmaFLDX194jjyBEUTkCaR/nhvSmD9PWUGtEPqqucalcJBn+tF36Z/jz4qvd+XBj+NtpUbsdUJkPE9RGGM56FohzSU3Zs85HLyrqzI33ZYNy4vy6le9UkEADt0nntgjTz25X/d/eeMmDQ2enVuyAIDWjMwvWXg7cgMwf/qeSHekCzwXv4FQAEB44RUvrILAN2760Igm4BlnRLcKEKDOBTIK0VlLywA1BIuq1zhzUKc/EPzXHbTk5s/eJp+48RbpD1rSnIK9tlu0W7SDwfEZs6aKWW3onmq8j7MVpOY2nokbARtIMWEHtbnZbNwzch5mfyCzBM0oh4xtXiXskBFbkYKSCB4JzY+jjriLPXLmDT4vB2oe0HlALcKgrJLppbda0AlIGAWFyPDqDlcdSEYfAOcfozt435U1y56lxA3JB2YSMEr+R8bk+/0W92V7QpiFej3VBGCbBwiow24tNZ0p6hLZnlJCXlmzfgx8hjcF4Rm+No9nQiN0kPHv2DXVw43P1Aw1N6f/bTl+i45Ts4q16qllD+Pf8AtgPXz+AkCA91DfxcJCoQkQMKgRMLzX5xFwfqAdXOfDUnMx/T46LNKC0k7S1H1Voap2WIJA1fRjoOE13UhTeB5MJznhliA81aw2NYpnpw4E+DlAoA4A4hnKnQVkzM/NzcihA0/KGWecJm9646/Jtm0nyeEjB7WO29zsjO7tvv1PasOjzcccK9u2nSYL84tyZG1V4OfinlBo0mijBOgMKOBa4buTtpxUBYF/uOXDxSr7xYrMhxOqLCiYf4qAIAhgUZXxJbWui25Kgs0QBYFbbv2igoBqAkl6s81jWYjRWhclY2HZZHMQK/q5KoE5hukz5vz3KmHCMdwuk3r8wfQSDZ/lGZyXgMi048GOkkeOuedAou55WcbptKLc/tUxG4Jrp9utqJN8Nu+VowM/jzpmnntuwI+U55Oc4jUgCnNTvZTVQmV1lew1sSoxJtAk1pUJVJwLgZ0tMxupAKC1yEScvsjqipl60EwG94RQ4qNmMC+LobcIINhqC0B2UW5MzMqZUz1zmLROWiDSVVrF9ZTOAQbHnXCcbN26VbUXK5fd0PfIL/jmN79Z5A+QCcARScaN36upIfU8AOMgI4d0CgDh7yg40QxVaAJJAsX3PuEN7/FfTpOeNGeuZ5EHEAWPqqSh72qFpVCaxZ9V5R+uVHekTy/g1N4//GicRpADAfgCQG/r1i/Kz/3cz8qzLnqmto/ctHGDHDz4lKxo9B6AH4XgmrL3if0qqGzcfIwmkXW65gBWjdjVqPJmX2oIGCr24+TjTqyCwDc/c23WJ3C0IGANYVBGy1RuqOWIbIABCCgJu1UTdq/2tJqDFAQ+eZOsdhAF09R0+4Tpeh9UpeTic9GoBtt7tukz5xryGMi4IhNXVE/iQ+4aXSjt71kyGj/vnESdkzbqQICL7plEjtByn8W55JgtNS4+fxKI50CoD2ees8HE+Ufpjt97sIhj82MfZ07TZM84+fC+0mlpJFmsKTNzC4LSDUxu0lDM2RkFmCOrxsTIdLk+ShJ9KyvdbpFRme8ITWUOH1qRTsdKPNNxSUZcMsMENAhxzUSncA0ITt7p7tfHgKZqruN47flGm3y+f5Z+3m6qr4I+iYWFJTnjjDM0guRrX/uahp3686RunxT2yLmwDg3NQngq/k0g4F5jrD56iKvjncTMWKam7enH046n2UgClQijxB30LGZoRc2LmeJ2xRpmzDF+HDBr5hg3Sr8fgAAAIABJREFUr4maBq/NMfRJGkHuN4NuR2Zm27J163HyK7/yS7L93HNkKN3ka+zL9CwiyfrS7Vodp4XFDQra+558Sk07Z5+zXVcFjB6f4xlYc/zFZ8wax3wozGzbenIVBP7braUm4AmNm5STZCrMJkn8OHQqoTQtvhqSEgipC5tme0ampmcMBD57m3zyhltkDWcseeaLw6npzgYCHAsnxHHALERixXdIvokM3m8UNAG/+LzWfANDabbNfBWlLdKblwYiDerCJjZW3rd6VU4d9uPpp5631YOfD/3MEaDXhHL3iPvnR6eHrcYpndMECIp+vXld5nxmw1dHrkNkjvswHiQfp+6fxeu6SbKl1AnGBXMQBBGa+XxpDZ1D8gnQ34S3bE6Dw4ZKov2esaJC1U75AiWtGEti2CnPC9YmhgFyepGB4z3nVwcE6npLMfz+fPL61e6qMmaYvpaXl2V5eZOCAj5DW8177rmn8HnpWUo+MY6TvgH8nkyETmRcDynV9x4gENBPMJOqmQKEAQAxrj4yaL//+C6Woq58r6yqyvqVySUWBhMhzCnjQGCiuSY90As/8Rz5MfkzyPPg97fut/lzMtAG8uBDL77qavnpl71UlpYWpT3d0GRBaALwOZnmZ4Xg9u0/qH6b5U2b5ZRTTpFHH9tTaIY0URr/BS/tazSZTw7EPc457aw8CHCQOdUzLoInZtRmUabtNAG87/U6CgBqs0JN6yacwFMKAjd86rMiw7Y029OysrpaiWMtw8xg6wKqEVCgJRjD50JjHIjB9kzJSz16yHqlJFWdh4WY2UmHBtPUvzA/+KgWvAfRqfsbqnmKgmF+gj/8/HeOIcb1JTFpdBQOuTInaybCvxoNnVo64nO8x3UMveM9cgwk91kcl/4++SxyBM3PIgGTgRCs4yE4mmcXYwntP+OzWAk0BwAFQ261BM03njxwQO664w75wX33yRCROfPzehBifonfM0pI2kqy2U4mDQtBnGqZQKOHKoE9tVIsm85TNcm8PqMMK9Pe1AsMzOOoY2RTU1UfVqQxOIbxDJxbmAXWr19W5oB1u/322+WBBx7Q8dNUAwrjmuIz/AY2Z/weIYR4T6aP3+FzACsYD6RKPosawfqlJWUyLEvBPeEzxzFX5RPBp8X1pnbKHJaC1p3QouBYV9aEexL2xjNx5SPpgZFmc2fL8x3+uw68c2dtlE5gzOzJ8vJ6ed3P/7ycddaZ+m84hbtrVnjw0JHDCs7Q8OYXUOJmSun8iSf2KUAfv/VEzRLmPmLv4AdgxVmG8NKMh3GduCWEiH7rto9UfAKc3NEysla7lOP0oAZHD0o9t6dnZQ3qzNScfOwTn5IbP32r9LoN2bsfURhl4TdK+AwZBUJCM0A6NZwiWHDW0YbUg+bziKUFOLCDDpmFl3RsLuU4vbSmByK1c6OEqM4kMPvU3KSQHNN7n09QEK3r8+sJg5J4HQjwoAFEfRMVvmcSDeOb+Z7jQxhZZML+PccSzQm8Zlx0RI7xRrqI943vvWTohYdin6hJhjhyfk9Tgz+AntHwebPTMwJa+7svfkmOOXaLnHTCiXLw0FMjyUDl2pC5I+/Z/AePPPKYfPe7t8vt37tDpWrQ3PSs2fyZfYtnMAFNQdA55nKMj0BJQOB6UDWn89WvNekTDBcggENNH4NWhvQF/1KIMO6D3yFPAKYgHH44uLVVZgpbNVqzuHiapyBQEBRwbzB85BlgXWlK4DPBdDTBLWVZq+kNfZuT/b9y35QzgGczj4PgR+FC5+lMsTqw0J+Clh6WA4lMvBVMaVGIgLnT87TIiGN5ifg9zXU5kLA9tfaqUXj2QI/ns4QH1wr7pWUieqvykhf/P7y9B5ilVZmuvSrH7qrOke6mG7rJOYrknHNGgo5hZvTXcZxzzu+cf5wzOgoyZswJkCgohlEURAFRggRJklMHoGN15Vz1X/fzfs/eq3ZXy8w1Z9x99bV37f2F9a31rjc8bzounXzyyRF5NjCg72fMmBYlQIYG5dehvAjhnfPmbZPqGxsFV/Lb0089I6FNWPDy5ctFt6wT64/j30qLaZP7b7ugIlnMQqByg+abLv/sh6jcxKXNlQsB4sdJthmLNnv1zVPT9dd9P11//a2pt284DQyPFM3jgX8gptA81FyZTLiaGkk07sWDkmYPQfJ5w4ZN6YgjDkvLl29XlA0IYVK5GOWMv4np/2YB1mxy4ZEvYOXnXGhpYv8TtW98bv5uCyofdz7fEzd8JbQ1WuqxnBNv/jmHg7z5fH8EieG7Sk20UrBsTdutFAqV5+VMPD82rjcmn0xZ6ytXk/WxLmXs8W2hMRNwMELWc0TRkDo/c+aMdNjBhwpKyC2BCRuzCBEdHB5WNjubZnBgSGUjHnnksfT9739fnZtmzZ2XNnd0prlz5+r6nd1dYpSEXzI2Je5k5SgqraNcCOY4OTQMbTqqKfcZhPkfBd1ILOM34cFFCWk/B9eAYfBypA6wAdfkHMaJIDCkFdZABFXEPqtJQyQLFtq+rKGaGjmVPZ+eb66HUEAIcF0zNsrKVDrOSwKmEASm7UohoOMqytRUCoHIDA5rfDKaRAjk1kalEHAIZy4IJnzeSkCCjzH9bs1SqOyVNpkQsdDMI8WU3Nffm+bNnZnOPfesdNBBB8k/CozJ/Pb0dMn6QqHBQsPvtXLl6tTV0yfNf868eVrn+rpGhX6+9NJLKh2BoNhll10UTsp6Q9fKni8aD/Ecy7bZdiIc9PhvbhmvFAA5Q/Ik5NIul8ajRZx/aYFcQM5JH0h2soVHxtNoVV36/s23pcce+1PafvnOadmy7cXwg/mXhYAmo6bcM9OaCnV+eAge7Oabb1Fa9ZJlSyck53gcJrj6+kjWMczk772ooaWEMWQczZgo3zEXPqeSuPk+12ry43z9XJPI750zpK0JIN+/8pkqn8H1hyqv72fKmW+lUKsZD69GTuT558nS5rfG+PNxbu1zTjuRTU7guqO+yqWWfT7RZZXzmo9P0R0ZpACTYj7OOv3sNH0GViJML+q/mAYkWIs2ljiR+wbo7NQkGoQn9HT3pauv/V568IE/pCVLluj7Ke0BlTAfbLq169YFc8poxP4fM10z74maeLnQHGOCsToEM6dB00RDQ1RBVX2jAnYhoof/0aug3KM21qpcEI5roBXmIaKVpatJ2IRJcIwhA9M0WiWMyM9lRuJEOT1/cZ4L3OX7JV+nSiGnc8GtM8dvzpzLzHsi1GZhYDqqKUJefe4WQqBwrFcKkNK9KpS4Sia+NeWndP/CZ7E1IeE5gyZs9XEsDJwyIscec3g67/yzZH1BCw2KAopy4xyzas3r+jxt+kxFfRESTc/sjs5O0eOsmXNSe/t0WX8oJkCAKEJcjwCBhQsXlhJCXV9qyfyK6KCnf3vbFkIgFwq5EJiMmWzRU6SIz3ftIBE20m1wOI2luvTYo0+lmprmtO3SFRr4wEBfkWdQnSAJapHwT3y5ZjyNDY+n2vq6NDo8Iq0Fhwlhed/6xrdTZ/fmtPde+8r3YEL3YpS1g3IPz5wQ41nCeeKXN2suBNgEkzFvXz937Jmwc0abM1HukxNLPp+TCRN+z7WHSsaq4nvZ+CufvZLwJyPo8WHgkD//yhn3pDRQ0e0r34iVz5vTFlofVWBdgC4fv++pPJSKXhETxkB0ThFGKvyztkob6cQTTxQ2Xm66E1Fs40U9f61VkThGRBB1hlRCYoTN15Q2rN+ULv/0lSq9sMOKndKQSjTUl8ztTR0dysJECBjusNXmPWOhY+uZe05kyGHx+llNPzyfFbGhIiu0VBp4bExM29e0b8I058AKVZCsr0/t7YQadiuENDT4SBQrRfQUTNwOXwsi3g1hGGqyxQOzso8An5UtAV+3PLZyN0A7Jxln/rxbEwLKkJCWvnUhoNyRCp9Abvnq/AofQi5o9HmSmKN8n1Qy98o9m1fB3Zo1zjWYI/uHGCP7es7cGen8885Mxxx7VIFmwPfKrT5Zv4amKEvS2dUjJt/Y3CpLgBLk0N/GDVFvCiuRgAAEN8c9//zzKkrINXbYYQfVlGJ9WLsdl20/0RJ4/oGfaBonbM6sal6OaeebscRkKxq1O9aj1CCBRa+tU7GjkbGa9NSTz6X29jmJHsNobVPbqOJJ0ggOT8R6QByBfUeNDJJ8+JvMuIa6xtTU3Jzu+c096ZHHHklr16+fwKS9eTxulwiuXLycUTmxbTImXemYrJwnOZMrYpHzv9mwf25+cUj7+EqojfPMJPKNNWHstTCRcrJSbrH5eba2tkqIqg1LaTJGP+E+W3F+bm1+fE0zxso5KG0Yck2y1P5c0/P9xeAKss2ZiAZe+Pbp0Vr6TZUJA0LJfSZxfDnHhOOhKTYQtIjVCKPv7ae2e1P6xe13pOtuuFFQ0DQ1cYmSy0RcwFhXr3kj9RZJWjkz3xoT8fj43ZauoRWvm+nWCklra0upcTzDt9aOMxccmH1mYcPvCLE8yQt4wBo+jKe/f0CaIWPhXqo9VDyD721YCGaCosZYOdc+BgsyKzg5fXE9CyALR8MSjh6asK5K5qL0SAj7SkWFXMzJFIlS5n/RkSunL+/1XAhslUFniUSTKUlbU4B8D4RA5Z7L+QjPXukzYQ2Z2+OOPyqdfdapadHi+Wmgr18Cm2tZYEJjNL1CAWhumaLrdHR2C5KkrhUMv7amUT4D6gRhofEddYKgadYMq4EIMdYYnwHCYK9ddpsoBF76w89kCfhVORF/7jfOcUZeaeJLDtjCxFf0RE2qqq5NgwNj6YGHHkvTp89LzU1tQdDD/SmaU7mMdbnDGMzZa+R6KVwLQsckf/bZZ1UaIBhEPEO+INpsRchq/nz5wrre9mTP7WtVzk1+rFL1iwiRynvzd860JiMoRSVl4670DeSMYzKmTOli7l+5CXwvax+TbbBgGnSilqgtRUG5FhDvY8Mjk0ZHOUrqrX53dJXf8xpDrC+lkD02acIVJYhd2wjFYDIrCqdupNGDbw/JYrRpTDb4qGrmT1QXVfSwKFhGCV+YVn/fgMxrrAJ8T4SeUvTtS1d9JT3++JNpj7320u9r166XUIB5d3RuTt1dvbJQre3lPhDj7sb/fYzpwia/I3e81rYYYAaEDNpH4ObxMFfmBaZhKWjaiGi60CbNUBBaHAuEBBzk+H/3qnVROPcl5jz2m8tRi9nU1mrPoX3yPde3EKi0YKTBNjRMsDh4Ru5jqyL2lHOCWPeyMlRiRkVVlrcSAma6+f4oMeK3sATSW8BB+b6ZTLjnQqDSCrF1lu9p5k0F4Rob07vfc1k68oiD09j4kIQAjNv+A/wyEtoqODisnKp6CiM2NIvndnf3SBGprqrXuvp4mP6qVau0B5YuXSrfAC+yx5955hmt4f/68EcmCoGXH/75FtFBlQ8++SIEw7Vj1Bcp1fwpcF42BX1byQkYH6tNf3zimTRv7uI0PBzJDHV1xNoX5alVlZQr2aMfzB3CCc2p6LU6VqWHBAZSrkFFrHs+fpqC5C8/i5PIRoYHJ80jMEFNBrf4ejljmkyLmIzxVh7nZLdKQWPtzpr2ZM/A/W1plIRwhaNrMg21xIQUIUrZj3Ip67xUtSotFUk6IWfLx8mPQCtE4sQnqS0Uofjj+l2x2sXfPs9UiP6Xz4ktB0NE0AivrQkB7eGaWhWKwx012Nef6uoje1JOZawCmwtZcbIoQzGeuro70ysvvZiGRkaVG0AF0ZkzZ6ehkegv/IeHH03f/e53tdGAl7p7KdLWGAx2bDz19Q6kDZs2aUM6YcdrZwjAWj/Pkcfg8zfjhEmwjjgAKVSHkEHLh3nfdtsPlRQEvctyGRrSWGCovCg5kIf/OfM+Z0DOJGXcLS1RhdT+BRg/59vxy314FvdGZrwwGO7JOcBAnMN/H6P1yfwyhpZ4t68g13A9B4R/er97v5X5RyEmJpYUkhM/31c1hdKQK0sT9kIFb6hUxICDtrZ3JxMu3jul/VqRLFgpKEwD9pVwHt+9/e1vT5dedlFatGh2GhsdEg2wtkODUYqDtec7LAGuiWO4u683AmwaG1JTUU22Z3OfrArWBSUFy4+1wC+AMOBa+LXwDXAd1na/Pfba0hKYTNr5YSzdJO2jU0Rp05d6y7qrkOLowfaLV3VUHqypqVNVx/7B0fTgA4+m+QsWp5GRYGCjI4OJ5mBohY6PzxOouK+wxuo6PRxaWmwy6rI3qRyw4/zRXCs1Whyf/j7/3WWH/HwKFSuYnLDqaJQgDNmF1FSOQHWR4t3Pn2vOXLdyHJXVN308c1xXHz4LE3E+35VWgH4rxlXshDRK7HZVUp6DrlvkO8gyYl2GRwohWfzN9zkn3rK10wSh+ZZ/lIS2MxmK96LUb5GZFV1GomlD+V3VP5lf7lKcVzouG6cpLj+/VFYyytWK6VP+gHK8UhpqU1JpB1/XyoBx4ohOSqOD6f77fiutnuggaA1rQNZrDRE6demb3/xmuvvuu9Mee+4tU3vT5i5tUmiwr38wvbZqZVr7xpuCLSMyJ6KSnANgQWZlBka/w/IVaZvFi9LM2bNT+/QZ2qTzFy6UEJgyhUbyMfPXXHNj+sIXvpDWvvFGam+fmgb7o10leRB1dbUSAowZ2iiHWEcNrtwxbcvAlkpkoWIlhTIGE0ET3XfffSV0wJQZr/Zo4Xeyhs+1sEpcl0j5LFsJ8eX8piIRjWJ4rktUFgSh9Gm+85LfpQD+iT6BSiFAbYJcSa1kwuXqo0H04Rgvqy2V/rBKgZALja1ZAvkeKQuzuHJEeIWgN0TJ/L3//e9Pp556Ymqsr0pj40R51YtB19c1lMo/4N+hwKWEan0oHoTaExpKWRP+JoLNECFWGr4fjkehQHB3dnanV199WVFvc+fOTvPnL0z77r7nRCHwyiM/G7f5qFFXR8iXTZgJZRcw2QozWvuxwEiHi+y0kVHM7MjUhPHDsJqaWqTFNDU1yy9wxx2/UgaxamHQY7iayAdM+lFtoubGpkR5Z5wZSEaxdZhlQ0xOc+vUUokAJk4bVs1h6lKiJjdMr65W6zyCU62+IVEbpgqNF6YojxOMJ8tTJYJkeCRVNTZEdUmO53o+jimjjADXTVVpeKA/1RE/jiUClaludvCbEdoFNuLhz2itoJJhmIx/8+/cr6h5w2auqqtJ/d298nsk1BxeIxHul0M7SH8YBscP9Q+qvVxPd3caGx1NXSKmusR6NDc1pfbp09Ngf3/qozUh9ePpOUslzKKCpHrWbrs4dXWU2xQytzAD7ovWR50SCIu/rREi4F9fs0pyiQbtBx64v4R0Z2eHNGpiqOHxL7/8ogqbkc9x3HEnaL0fffSPeoc2KO8wtbUtrduwNnV2dKW3vf1AXe/RRx9OM2bM0nlch+OBAtetezMde+zx6YUXXkh/eORxZfjuvffeUjgIk4OhoU3vs89e6fe/fyC9/vpqwSHAGvU1tenVVStT56aOdOhhB6VlSxakN9asFG2BrTqcjvsE86tOXT3d6SN//z/SjNmz07777C8TnTmgACJ75aVXXk4rX31N9MW+gSzYvLFegbuPDIWA4UV+y9Xf/W5qbZuaxmpToph3d+9I6u7tTYSsCjodCQa9eOHM9NMf35ku/8TH06Z166QwoejUJvZOSs0t7KUIH821cxiIonqy3sUTLfqgf0KUvd9h6rFXm0plqDkHZsK1BZv195eK15G01NPXF1YUJVzEN8LacZKXMpKLRvb1JGWSV1CU0GadKCkjOJO6+hX9rfPIOltXubAx5l/JeEODn5gfEEoTKX9A09LUSpF9Ja2+UAIns0ytKLuMie9J5dqJQqDs25DVMBICgHtCv3Tyo/PXeeefm/bcc/fUPqVV3xs+o8ZayWdTFf6auFeNOsghJFh4jlF2fGHxuuw384RvAFpGqEyd2i6lgv3z5puvp/XrN6ZLLrh4ohB49vc/GmfhYNp55yWFdI6OanBVRdNrp9ZzI+GYRDsMj4kJ41ArYYGK529INbW0vWsqnFC1go5u//kvdS6/E/6GI5j6LZjWXJcJQ8vae5/9Uk0TiTpVzAq7Ko2PjKTO7h4RoxcBc4nqdDKlirK56sVZ4PFcb+68eWJ+TnRh0XCWcB+YIZOJ0OFZ+QxuxovYW67FpMJE+P2QQw6R+fXcc8/JTF65ao2cMhC3N9Hpp58uc4xj2FTgdCwIRMv1WLDzzjtPjrZ77rlHoV+0BHz00Ud1Hbz/jPuYY47R8U888YTuj6RHQ+Mzc8D5F110kRpHPPTQQ8IA16xZo//cl99hDkTKQBSEjyE40Ba4L2Yi1wF64LmYE2rNcH3uTwEym/Zc753vfGf68Y9/LOHg6zz04P1iQjDgAw88MJ155pnp61//up4RZgJNMH7Gwtyec845aZtttkk333yzxnbKaadqY0jANzfrnoyL37761a/KbD7ggAM0D4YwfvWrX6UjjjhCuSJ3/OrutPNOu0Qq/bRpoi3wT+57yimnpB/+8IdaCzRtBAN0wfoxniWLFqQLzztdfik7UweJVisiY6RJ10Zv1wcfelQWwcGHHiFhuLmrWwyloblBa6c17u0RW5XDtS7CLoGUZB2MjAS2W8TOn3HGaenjn/xUap42JT36zMupubU1zZg5Mw2CtSPw6mvTG6+vS704+1pb0313/yZd9fnPpb7OzlSP1k1byeqUWlobU2trs9YbhuEKonbC0now9xEYlmBsGl8KrdGWBM/KvuA7mBVzR/kJaAL6tXIGbSP0+gYG08BQNLI3QwzhV4R5j6fogdBQ7FkpfkUfDvIzhkfT4HDMjfe/927uIzETrtTU834BE3+rCBtSAEJkd0+wOMrBgfF9BTxZCYXntaw4PkctYoxbCgGsfeZnbGxIe/uss89MBx98UBobHZZlp4JxM2aEklAo4dCW+S/vrg4LsGo+y97sHxooNfsRfFTsOcPo8Cb7fNymdJcVu1b4BB755TilC2D6XgQkDkzd5iyajRxBWV2UmLCa1No6VcKDpAW380PLF0zDhGCW4kEv8gd+8YtfFOF2damB+uxjIyVzVpjn4IgGvf2KCCF96OFH01133ZV23XX3YDxdnZqEh//wqBjFaaeeKmJ++OGH9c6GBAvjBVPhmkceeaRiZn/605+KmLk+DBGmBOPg2SD4gw8+OP3ud78TU+cezrZkstEwGc873vGO9Mc//lGMDfytY3OXrgdjg0nDYM4++2xdwwyecxECjJ/70bSEMXH8z372M2045hrmzSIuWrRI559//vkiHpghAofjnB3IgnP8scfSgWh6uuqqq8TM+Z0XsAUvBBrZiHz/ta99TccGQY6lPfbYo1TvBWYLA7jppptK0IA1RJxLjOdd73qXxkwilcMH62iIIc0vYp//9m//Nj311FPp3//93zWHjixhbXgGnu9973tf+sEPfpCeffZPaeGibXS+nagS2nPnpv322y/dfvvtEkxg8YzZCVQIwnPPPTfNmT0vXXfjTamvt7/UfBuB7WYwZ5xxhj4juGD6Kg1dzA9r1tJUny644My01x67yvoLWIQKosEZwgFLZmd9GhwaS5/4xCdSR2dPrN3GTUWyWIR9vvDSy2KYaJhgtuwB7sXzuhon9KqyH2Njqa+3N5125pnpnz75ybS2oyNt7OhMu+2xayL3C8sAm6Gzn3aXPWnzhvWyYP5w/+/T1d/4elr58kupsbYuzZzRnoaHB1VqgKbzzBH3suISvoLIL5CVXkQl8W4hMDocUVS8sPagKWgGpoRiQOIRCgb7ywoD88gas5co+9BXWIuDw+HEBPbxeiL0yjVtxlR2hes00S+3rk6h4wgSBJjhK8ZjZ7kRiZxx5wIhEOpyKRn/5sJ7Jeu5Qgj4OPhe+ZxAJisFjTV9OfazABS+H9uiCU7MpYUFVizBJ7yGhvq0/84864x0wH77qnJoXQ0O9w2lfT1rztzI9K2uK4V0RpRVCJKBwajPVFKCWyOE1ArS8HAEKTj3hGtB68BC8B2uccLRx1eEiD54+7jMWPUBLnfi4iaK1BiJrE6YuB1fat+Hpl9Xn5qbWhOmRJSUdhxfEDqaP2YpC4kVgSMXLS4GWCeTTTHeZBAUscvDQ6NiuGhGHHfbj3+aXnnlFZk1aMxYHQglNFuY/TsuukiTct111ylOlnuFBhZp71xj1113TW9729ukoXqD8zsTBLHLLK2uTpdeemm65ZZbRPB2lkHAkvhFv1cYIRsFZglzxGvP2Nk4TDDXQVDA8GDMCAWYN1YEBODIDJj3jjvuKO0SWMOJHFxjxYoVYh4Ipt12201jwrPvTezsUO5/6qmnpp133lnOSxZZtcc3bRLz48WxCDc2NHHDaHUwcjSS3/72t3p+iAYtHqHwy1/+UgKT52bzI9ywDphrLBPmmGdnLWAaO6zYXmPjmnxnR/UDDzwQcF7RzQhBxPi451FHHaWxMM+DRWw/92PszAvPjTDnmlhj3N9My/j6Pvvsk0495fT0/Esvp2uv+V6J0VqLZBw8F9YR88u6cH2H0YXTeCgtX744XXbJRWn2zFmptzecu2xcCxNgIa4F5PHMn55LV331q2nPPfZOrVPb9GzCw2uq0/PPvyhrgE5loW0TeRUZwWZSCIHOjs1p2rT21E8tnpGRdOTxJ6SPfPSjUqQ6u3vToiWL04y2poQoh530Dab04gsvpLHB4bQIi/GN1el/feTvBT/VAp82Y3E1pCltU0ux6IydueYZDQsBAeZ+JzO6oYHQwHlGLC7o9emnn5bQRGlBIUGwuGcxNGeLm3cJ1tERRVL1DYYlovLkFfkAZrQNtfRKrleoN8om89Q/OFgqUcG4bK3Y2Sz+sZVewHkvEDPrYJDBzEsConACbsHgSxUO4uzKMhK5ADBzz4XGnxcC4a8YGh5IRKqxTrvtvqsE6/T2tjRteluaOX2GSkRA/6xZb/+AeAdJYOxhFM+w5IrcETo0Inj7+rQuDN99M7gX6+AaT+ZbXI9McuifNdtlxc70vwz4AAAgAElEQVQVcNADvxDsX43GnklVmLYxehaLTk0suBJVkExKla9O46PhcMwnF73fzk4kGszfJilCgOsqagDTB4x9MJinMMCqKsEbWBZMwm0/+Wl65JFHJAnF1Ovq1P0JJgbzO/aYo3T8HXfcIabBxMgZVZSbYLLQci+44IJ0//33p5/85CfSmIVnv/56CX9D+wTKgNkzWbwDz8DY2FTa4CMj6YQTTpC5/Otf/1rPfMSRR4vRwgiJwaVgF9dGE4fJ2WvPZjrppJPEkIBj0G7RaGHKWAmKRVe9mkExQRx0lAJmIzLvaMU8n5k7zwmDZjy8YK5ozzBPrAuYGecZygIOAYK68847NX6EAto4jB5mjuCFaSAUDjvsMM3fj370o3T44YeLKG+44QZpuoZUWC/WgHllTpkbzsNq45k4n/N4Nl5AZKwv14QZIkj7+6MOjeEtjmOcPBNwEc/LNdyAHQFqKJDrvve9702vr12XbvvhjyRomeuIRutLe+21l8ZDGDFzwrxZWPMc0ExDHWWk+9Mpp5yYjjnqKPkwSNvnWYCoIs8gevfWNTRKEbr2+uvT7+67P61YsaOKe5HJAv7/xutr08aOTVJueCZCTNkDXEtQygj4fMCW0A0NxNkH6zs2peNOOjl97P/8cxRZVLPMajF1hVQODaeuzZvSlKbmNGvatDSjrSVtWrcxXXbppenZp59SUxn2EnMqJlWHEItEItbendMYi7TrijLS1I5yDgDX4FrWnhEIFp6uX8Tvvh9rrFaclJMvnPNYA/gzRoeGI3qviIhyQl8pjwB/ihAHYOJAIRiHFRwx5ILx2xqQ5p1FIfF9JZPGaVkJ+Uxk/OXsdDHz6sID71yp0hXjw38WDsotBd8XpAXcH+F35hmna99icbpMREtLkxy28AxoAv4AIgIfg/8E3t+o9UPg8twN9cGL123cUATKREKa94fnEl+r/TWsF8csmlfRVObJ3/1CzbzUa7O6KtUjqZubUkvzlFTX2JBam3BQqsJNEWVSFHxDOknaF5UWx4lOKWAfTCSihApc0Boymb8wIf5mMFgTRLUgBOwEYonAnBvqm8Ssn33hRcEvbDrMerzkaKNsLrRgcDU0FxgZTNd9VWGSTAjaNw8PQ2DSgHv23HNPaeRAFjaXHMsNswC3htBhvGjIvBAy3BPGZ0aMEDn3vAvE+B988EHdg43zm9/8RsQjGGFwsJQEgpABRsKyOfroo9N9990n4eL6Md5cMGm0ZSwAftt///11fza1nwfNjBc1R3j2L37xiyIiNAe0Z5gnz8j9ES4INqyYxx9/XONDYMD4YZA8O/fh+dhkWAIw7c9//vP6HmFruI05NcyBQGBsPDMwHwyca8DgHXkCwZKkAhNB07zxxht1DMINayAiWsIfwLEwd2Aw3hEuDn8UI8bZXWjX3HPvvfdNe+27T7rxhpt0PMcYguJ6+EJgUtwHejCjtBBonzZFBbxmTG9L77r0srRih+1Tb3ePhBO0gmXA5mMe26aFFbdy9Rvp3/7t34r8gFHh98A/wBrQMAEQYlTVtfrbQgk4R5BYW6t+Jy6c/UCl0/WbN6Wjjz0mfe3r39R8EJ5KBAg0xM4j7qChpi51rF+XxkaG0/JlS9Mbq9ek//MvH0v3P/hgaI6zZum6dDqD+fDcCALGbyub39HSGYetAoSA/QGOYnFYJ3vJQoHjEazQC3TvJLfamqpUV+DYFHkjgpAie2ZCuld1VUSvSRAFEyarG0ShFmWwKELHOaZZj28yaCZn8pVM2vEePi+HkcIyCMFUUlKpcJy9KqOFtiYEfP1Kn8AEIVBYH5T2QACgYJ14wvHiB9C8un6N4ZvByRs8cN6C+VIQ4X8oMyAe7Pk5c+ZJ0bGQJ5QUPkpwAfMG7Rvl8NgYO4E5Du4wbLuFJfCnB+8eJwlhSnNLamhuUrw1NfYJsUPbt0mlXqtu1VZTnWokxmrpIl9IS5wkhG6GZ75U/Y+oAeLdqsY1UCwBIn0gLuR4A9rPCOF0scG5B8wJrYt47d8/+JA0y9lz5onZ4lBmcghDQHub1taWbrrhOjEjNjuE6yqKmtSi4QbORv7jKES4wBhhll29gSHbu87GAZLgd7RRFoCxwnTsEI+SvW2S2Psf8Dbd79prry3F6TIGjmGx2TA77bSTFgpYirFff/31EgL4JSJTNao3QhRAQXyGuSMwEHAIF6wStFc5HYURVkmjYIPjJOWajOPQQw+VwEC4IEw4DgYBQQD3oFkQcoi1AbEB2/BcjBchw5wxbqAxBDbC5rjjjpOlgyXFGGEECACsCZx6PN/ll18uuAjh8q1vfUtjdSYuz8KYeTYYMOND23/gwfvTyOCQrmfhwjvmMvMDfMfYmXv+cw3H48sp1t+f3ve3fyO4CKsGZsgLBsiaKs2+aMzO83Mu88Fx4e8iKGFcxbpOOfnkdPLJJymsFC0NTV0he0XXLaqJQr/VVXWytK6+9jrFrNPUhggXNDRBiICbY2Mq/Rtac6OUGrUQ7OkR/Kk6RWTJqqxBhBTT5vPgww5LX/7yl1Nb+5RSFC97BMY0ODCSujs60rPPPJ2WbbskLV6yJK1ZuTL9yyc+IboXYy1qAHF/nNRYUOToGMbl2Uu+gEKjbmqInAPTlLV/rsd30KJhBegFukchgNaIRmuEVxTJnoKTqwNBwAggGxtGFa9AB+x75No0UwFVqK2LfAILI86xRVBSDguHeqWWn/sDtiYwbFVoFFkTqrAE8m4WW29y5PtszSdQ2QPbVQi4H34bOoUBy+6yy84R6mlLs6ZqAnKBdckazZxBOOd88SrWEUyfuZg5e1YJHZDDuFCoiUKTpZB1F2OO2SPsBQJ/nKy3pLKK6OCmN8ept1JTQ4y18wCKBArFyRdL6GYclqKljl0K096qMwXinoKp3tstxvTLO+8UTquCSYSb1danoQFyCUJTQjtav26jQkbbpk9Lv/vd/emxxx5Tb000TOKbpbWOpXT4oQen2TNnptt/9lNBPhAmMI294Uw22ikaDMwdpnn11VdLy+VeWAX06WRy0VaBYDgO/NvMjHO5DrBJju9iLSAEKB2AAMJ5y+bmHsA8bEieEQYHFMTYWAy0bLR2GCjMAauAl52jQEqMDQuE58D6gQkjsNDiTYzcC1ycOQXmwVEHnn/88ccrKgnYyRaXwvTq6vSM/I5wQ8NgTDBliAUGxTFsRgQV18TC+MpXvlJqX8fcyDlWMOCa+rrUNrU9vec979EzY1k5KgkhKouuYEw8H34ZmPs3vvENzTMvwnjBmWEArkfD9x/4wAckQHFC82JczD+bwscxP/sdeIAsFeYJYeAICRgW90QY+V6GNKw1KZN4DK14NO24Yod08SUXpQVz5wrDJVSYzWsfk+PT0dDeeOPN9L//6Z9TT1+/cgkIgEAI6HlQaOrr09y58yUEyTAOJ2cBeRZCIqqtFPusmjDM1rTmzTfS8SecIF8SyUB1GOcIgKHR1FxPkEVK6958M61euTItWbRNmjFnjiyXK668UnCglRmeb8OmjaJPwmcD1gqNv6QlFqyZHsqhMTZpflkzGL1gnoIu81IVcuoWMND0aW2puqjdRCFABZbQRbA+5kTOypHQUnFYCvKtxhdYzotBk64RVFKOJpOlVFix4deI2mCGgnJN14w91/it2OcCIncw2xKIFZj42lreQOlaFe1O6ecgIVNcSGMrOaHjSyyBBfPnF9BtBFCgFEggjcW88FkKXn1Uj0WIGkpE4Zo+PYI+Nm3u0DygnKIgoVDH2MpRT4YhbRmEVV5Tqjk1Z/rsiT6B8b7OqJyfJQ1NaDeY1XDNfQa5zMx7Q+XmE5/BWVlIcEI0OyQTGvHUqVOU0k8VQHwDRR6aJoLiXZ09vYI37rrrN2n9hg1pzz33Tvfe+9v05roNmgCY6/HHHp22XbxYWjDwCZOFEEAzMl6INow1gHYLkwfbZnPCrBEuNHRms3AuDBgrhGMvvvhiMXb+ZtGQxmiQaEqCsgqv+8677KZooO985ztivpa+XIN7w7DYWHxGY+ZYIBH8HFyDuYFhcU2Oc+QOjJ9xcywMnWeGwQJlwbDtqGPznXbaadoozAPj5JoIHjQPCarVq/U917DFhFYPkbHhEQ4IJywthAPCljExHxzHfPp5YORch1BO1ocsWwiXcRMNBcEhAJhfBB3aNNYGFgqCgnHwHdcUNt7YIEsGywQfCMzHwgki5zjDBMwHUBHXQIBjMWAtWXOEcfC8CBXGSTgjWjtzzTEwSdbHDM5x7epfMTqcTjnlpHTUkUco5LK7KMFM1BCbDvok3Lm/L2CaP/7x8fTP//KJNHX6LEGUrDO+gcHBIc1p2zRqDWF1tGutBnp7RD9ozwGnNSiKhms3NpHvMqSmIdDXYUceka688jPqlVFHbSjnt6nCabf2zarXXhUTmDl7js755re/LSvbQpDvgkai4QuOZwcfmInK8i6iAvnOESUwLs4xLdoZz/G8bDWMjgylmvGxtGjB/NTa1i4h3NvfJ79eY3OL2nRyX5LnCPiwFRJCIJL1autggFFNFbpyZjJj9brbR1e6bxGNxt/Q/2TMPmf0FhQV/D6epeiMVjp+K60q/bt9G3ZWe06gIQUjpNDG4WkoGbZ42PsLFsyXFg/dtTQ1K1EU5cDzLmGgasrhCLcFpn1CxdBZs9KMWbNLFjG0jlIEXbFnwrqd2I6U/WlHvq2gbRYsmSgExnq6xlXKt/CS5yFX+aSVBcBEWaks4uLlxcgFAdgXD/3HJ5+QEICxAEtQGAtirqWRN3hh4ZQmrnrjho6SECBtH+ZWX98k7aCuoSmwtPFxJQgddOD+6fs33SRGByGh+TPhLA4bwRovjAlYBYYAJg7T5DpvP/ht0thhJpzDWFkotEugGJiNFrKhQefzm3MMIM4/PfOcGA4bwJo6C4JQgpFiOmP5QBjcg3EDFzlunnvDBBkzPgiYLbAV4awmsAjxihBHwisZCw5WGPc2SxYLO+d3d4iCsXBdfACMFecoc8W9uW5u8nMc4yPsEQFqzRfNEsZm6AQC4v4ch9BAWwX+WbpsOwlTrAsIkpcjGnAaw/iZGwQCkBICgWs56Wh8bFRKAfOFwOOezDcMzBaMNRvWhigj1hLICUGD4LRg5t6Ml+dnnRCOQE+sIxuBe3IuuRUwaqwrwisZ0wvPEX01nj7w/r9JS5dum2hCzzjo8MTLzWRUcbSmPq1Z83q65nvXp4f/+KS0XzvhsQIYN1FzKD7AQoyzc1MIV5L3gqmGtttAhdzRYTFL5h46Ianv6KOOSp/57GfT3DmzlO05UHSYaiMsc3AwrV/7pgQeDmtoHlgAKAk/k0Ms2RMdHZ2iBZgzcwt9cX9oCjpCqEnIZQXlGIcDOdgnuTO2xAyVVZ9SY21NmtLcpORJlJO+gX4lvBE5CE/BEoCvotmG/yf+u2MgVleNopzCl2LaZR3DQR8VSx1Cmvs3mCusjkrcPudbVgYt+CqtiLxKrc7LopoqhYbmqND4zag9ZtaTeVenQPyBJK4WRQyhtX333Ue8jzmCXqe3TxOdtE8jcid8R1qHItrQYbtYwBbIjL25dYqEJWsK/3J1WNYUIeGCgaV1G4+8AvmLisSzeXMqSkmPIATKhSBKzz1R6y9PR96kIeYshIBNvPLncMB4Ea655hox8+NPOlEanKJ3xsckAHB8EV0gKVZbKyHQ09MnTXPtug3SMOfMmS/ife6Fl2IzNbemmTOnp6aGutTTE303mRC0ReLDuT5aLNogkwWmroJzRUIY12KiDz/sEGmhwAkwQwQU1wFaAWrxhmLBYGQIB7RLQjcZ383fv7V0XGiWgTFideBbAPqAAcMYcXDjQLYQY2HwCcCsmBOsCYifMcOQReQFcTBexgBMxbGEhPL3jrvsLK08rK7yZoZgcERzPgyac7g2c2JsmHcIhLmCMQIpoY2jSWN9OM+C49yrlGsQo49vhflcMH+hxoHF5DBPh8QCpTGnMGwzcja248Yh7qbmqIaIQIGhsw4QMuPG2nP4G0QPRsoLC+e2226TcEEoIHwZC9YPdMB/1glhxTN85jOf0fiZdwQw0CH+Ceiou6cnvfTyCyr7ADM+8vCD07nnnJ1qCsx+aGggmHMRvEBGp+CR4bH02BNPpMuv+IwgIZKeogAdTWqSAivYdDBdvp8/b54YANnO0mCHYm1R8zmOrE7eVf1xdCT1dHWno445Ol15xacLehkVrdDEhaQyfGKrXn1VtAq9cC2Eyte+8Q056e0sfPPNsC55Bvk3ihIvrJmE3FAweTsN7XMyLcuZXPQO5jevo2inriYtW7wozZ8zV8EjCO7XVq6W8CNJTfHsRZVhMGv7BGwRyBfVjK+kWzTE786c5Z4wNV5cx2UqfExg7WTjVpasmFhbKIeJ4nPZBwDSPV5RXNAqbaWwMAd0W9kcWou4/ZAOwDuh2VdLIMTzRKQeit6ihduU9pWSOVvpYxFCUAK6CH7gWvaT5AIHnylr431hvyDCEguX+WHeUIKgO4St19/BH+1TZk60BBACk0lSo0CVv/1nhQCTifmP4xAGc+oZp2uD6iFq6xLuZCXQFA5mhAAPQ2OPBQu2Sc89/6IY+D777Jd222339PQzz0m727ixIyZaVSCDQdp8JGoIrRQ8mQ0Pk0ErggFznAmLRTjk4IPEpHHsGibiGJgK44gaMcFgkeTANDA1ngtm19XdK8zZDkgWDM0MZkN0CiY6GqeJ11nFXI9xMQYsBgQGmxfN2c4cm+jGBmFyEAqaM+NVGzmqiBYYK++MgzFDBDA6xoIAZjxcj2fkHebBse6YhfCDeNDwrcnbfIS5QGxYHg5hZfxAa9VVNZonmDTzz7kwaxg5f+MUxsGMBebvnHMxODSg50HocG98HMwtYyKHAg3dxdM4hvEgeDnWwg0HM/fkGXnnuRECbCrojDGjRGCRMWbWlk3BXDEXRMswD1QhbWioSZ0dG9O73nVZ2nWXndPIEFZAZLHjtxJjqA5BTzXHrt7e9KWrvqaERjYbpT7AvuM+DXI6Quf8vdeeeyraiLUkV4D7oxG2tDZrHRkDDE1+sayBDPAfAh9cGSViamur5mcuyYBkoPf0iGaYkwWLFqXhoSE5/rEqmTuUNKxhC3scj7ysiNTVxvisoTMu+xCsKNlJKyZe4PPMBfW1Zra3pUWLFmrM+CFeXblagoYQRzFplTovM19bBIKixihPvVnnejy2SHhnPfmeNZOzu7u7lHlvCAU4xQw7GHUZX+f73I8wmRBAJkzoPlZw+1wITPhc+ARy4SL4x21eZUFGnSDIBfqHRkEBoEPoCD6Ctc/+HxkNWjTETPkXWzuG4fjN/50X4T0ffAhrc7H2F7SEQsZzo7CxHwhOsIOd42dNnzdRCAx1bZ7gG8nbuOUCwBJzC4FRYQlsaRGAn/5RQgCGd/TRx4rphoSsUQU9tC42kQigtj5t2hRCgNjZZ559XtphfVNzmjObtP8aMTSYEZIOIhgajvAoNj4LAmzDpiDEkmvCeF0KweGNSjwbG08N9bU6nugSnIgwEI5xOCHjdKw+zBmt/ec//7m0SK6xcVN5Q8McqAsDPIQlwXVZfIRWnrvAQrEpsUA4BziFglJo3/fee28p2Y2x85y8O5OY49HwYWrcw5ioQyNd44Wxce4ll1wi4Qes5VLEZkwyWwtLAILEDwLzcH6DtUIzT4iM79A88S3AnNiYtmjYtNyTdbBVQOIc53z7298uwRDci/Mc/oYDluejLAXa/6233iqtHuEK0bpnKkKXZ8AawnJAaGIN8D3r73BXwx0QPj4YBBS0wDgZFwoBn7fffkVav2GjalXRK3egv1dCYOnSRel9732PNvMA8dyFEMhxWmXU1zWkF156NX38Xz8pjbp3gEiMVgVY9PX1SxjbrKfnMQoEa4EzHKc369DVQ50oesYGMyOfgM/EjtsKxZr6zjVXa/4IWoCBIiQ5D0Hw+urVokcFXMyejeqcvvClL2nOiSphXTjH6y9rlbBNckkaIqkwZ/BmShzHGM1MHXli5YA6VaNF0xspOc3RtB7tf6A//BBlflFGDGSx0jyK8hI1rG+XzvO9eGfu1G+kqGAaez0gXuiBc80kPf6Sti4na0TQhZauPOBS/gDH6Tf4DZ3ZihMZaw52+zlzIWNLwNewRYJVFAKMX8Yk4NrapsrCvvTSiyUw2d/33P1b5dKghCEIli5bUoLo4D0IJPvfbA14DiWc6yPIg89x70H5IVRdtL5eShJoCDSEEsAcEmUJD2NOOXdqS4UlgBDIGXsuBPLJ3aoQ0EHlzLxcCBgOAgbCH8BCHnLIYZKODIZ8y2piTNVOrSwE0Cy7urrT/HkL07PPv5Du/s296kescMq6Bm00tFPMd2krtWFOQaQwcrRqTK/vfe97mgwYk8NGuQaaFExGNYJGhgUpAL/AsCFAx5uHhK/VuUwgf+OYRPMCEgpzvqbEpFhENGYWEUYDfg8Rks3Mi+t6Thm/Y+M55oMf/KCuA7OC8BlnXhCM5/DiX3jhhRoXvgDihBkzzwJhaWMVxI8gAxrjOggBtGI+4wB2GCt/M24IB8YKI8VyQUBxXXB83tEuYNpcH5gFJsQ1eE7mm3BX4/MwZs8ZDJpjOY455FzgG4QAwuDhhx8qaei2IIAVoBGsOeArhA/PQqhwRLz0C95innkWlAquxeZCy8IPwvcwMUezsHZAeFhG0CM0Vt/QJCxdNaTQ9KvH0tTWltSxcX267NKL07777qXCbzj9CGOW9ls0WIFeOb+uoTl96zvfTbfe8sOo6T4W1tggBQeLssEyy0dGRWd777mHFA5ezAnwEuNUfsDwYGppbNJ8RwRUMEY+77TrLho3NPPiyy/pe+h4SmuLBMH6tWu1dszZLDLZx8eV5/GlL31Z8yWGX+SCWEO3RcO7NUVp6IXjlTHaL2OasoAwTORQV2gbRJvzo2hdcNayFh1/l3iNSryPpyOOOlxCGkiT9bWgtZOT57R1G/BGFEjjP/fkN+PyvnbcsyL0s+hX4DFxrLrCoYgWzuBcCEy0LsqhpZMJAZ6Z8ikEwciKG42w3N122zX9wz/8vWiOyrYKGa5r1F6iKi0owarVr4lnsC9YT2bF0Y08L+d4DoRi0JO78FsAQRFmG7BYhI7j6Je2P2tWKYMfBYEEW+icvbTTij0mWgKDnR0lS0ATs0UDjop6/FlWsSXvBGGRedelXYyMpSuvvFIaJg901BFHa4NrkQUFRb33MNuqC0tgU+rs6k7z5i1Ir7zymjYY0UIRXx3YJ2Y5qdjqODYcSUJOYHG8OjAEIZg8OBuJTcJxMCCIB8JfNH+eCo3BuNCAWQgWFWHCmLgm/x3iiXnOcyEI0IjBPrkHm5Nzcm0UQcSmhKmivXJPCJ17EPUCo+IeLLKTwGCsZOlyHs5ZmDPXBq9Hk7Djk43K9Y478QQtOM5uiI0NhSOUv90jlneECloxsAoCjGfEb4GVIgdjUZCOOQaewoTleywThI7DNV2UDiaK1jFz2nQJAcaNwACCgXE7c5q5Yq15PsaOZQKz5nrAWnfcdYfGZrwZguZ5+Q1LCquA82H0rIOT5rium7twHAIBPwWM3rXUveFZe47nmL/6q78qhdNSBppkLWLVgVWam+pVzJAG4DvvtEO6+OILU0thbaK5mgHyriACamRV09mpI/3LJz4ecflFOWosVtaopoj2QGtHiP6//+N/ao5uuvH6tKmjMw2PjqU1b7yukFRtYpV3CAgK+nRUU09/n9brik9/WrShSB/Sb3hIsoBralL35s0SgDAVhC/hgx//+L9qXmAEzpS31q3x1YYjO3e4VgoCQy/2d0GzPmZEze6jD/Lmzk7Rs2qJkShZVNCUhlzRIYwkOF7USyLcmrEgHIF+XWsJ+oahMTY+QxdWnFhTZ6PnUUcWIi6lXcbuJ1Y1CH2dVCeKUZeFk8tG5BBQLswQArmwMbskbQpUQlFNI/3ak+ecc3Y684zTtI7ONyH/SXNU9A+473f3SkFDAUXRWb5iRSmCyPTG89tXokqiRdY2SAoWB4U48XXk0Vycy9/s91AW2mRFsW8POeiYiUJgYPOmomxExPs7cja3DnJmj7T/jzD/EPtVCcfUpz71qVKExkknnCgoIYi4SvVbbAmwKGCpbJbNnV0SAtQ++eUv7kw9/dTfIJohHHVz5y/QpONAw6SDeSDpVO9906ZSES2YBxomTBQJnCdhQXhN9YSiDar08k4775wOOfjg9NrKlemlF19Mh1J2gIiWBx9MG9avVxczzLqpbW06/phjj1U+AxsPTJ0XhAyDY0HVg3ZsTAIECIeNiTDEZ4FggFGzUGwyGJzhChe8w6dBvgCbFwFDHD4Ez3ixhtgsBx92qLB0rA0ycg13OBGNTQMzh7kTponGgT+BeQK6AlJiHmAMDu/kuvhSEGJonxzL3MNcmVvDQzLfx8ZlQfBsXBc/BC+EpDUWNoEdf1gmPDP+BFk8A73a4A4DZK34nWsjnBGWzBnCkHFyf5m0U6OsAudxbyKROA5hDpPFKsGiMMxhRuY6UhTT6x8YUjhj5+ZuJWhRo58mQ4Rvjo8OprPOPCMdfFDkayAEoDdjs6wDkMPYeCSMgfd+8oor0pzZcyQISNKaPi2ah/NiXeSPGR9TkT2c5oz3vvt+J3q2U88Mlo0NvCRtvTFKBrCJoYcvfPGLYhS1tVVpeIgCZXXRlyGltLGw5JivbZYs0Xb+7Gc/pwAF5s4JdYodr6kWjOUcDPvLPAa/e/zOk3EMv/kAWrkFBNCahG6hsRoOc1RNnEMv3cDNKWMBfZGciLJChNgDDzxU8o343iEUI9HPbRi5D8/EsziSzg5thABz5nHlDuEJDKyAg3KHcI7327L2ObkQkHAoLDmEAEEE1HKCMW+33bL0kb//u8JpHwIoYOnwlTFeCzme409PPpVuv+OX8p2RXLvDihVKCIRuPYaw5ppTfSNOfZLroCuSescTvh1bT6rAkJsAACAASURBVDikETbwVzuFEQLQDHtl6eKdJgqBvs5NpXbOlYkTuYZfyfhzISEIqGgl44YyMenV6cknnk5XXHFleuONtYJvTjzu+LTX3oSIUuFzVI2eMaNYNGuDVMpbt26DpBhM9ld3/jrttNMu2tyvrVqtB1MKdZG0BHN32jyCAI2UDcb1HKUDfs3GQCOHORAqiSnIJhXhEPXR3JQufcfF6cVXXk4PP/hQOub44xJNEG665fsqn8GmBLOd0t6m7484+iglS8EoDzhwf2kp991zb1gQ/VGmgA0GQzr0sCMk/L75nW+HCTsaoaKNTdG0IyJEpijKAG0eLJHENreK41kgnsgwxhEevoopU9qUgMXzwvghNid85VmYjiDhWLB0/BCsG0QrC7CwSBgb8wRBkVgGPIWlw7W80WxNYTHMmj5D4yZiBwwaYcU8OK8CumHM3J9NzrMBNRGxBOMDKmK9mAMYv2Lfi1BTPmPd4CxGKJG8hhnNenNv1nrNm2s1LkJMeQ4EEdo+z8PYYVh2cNqaQ7hgkWEp1tTSkCXwY+iQvAXolCSyBQvmpQsvOC/NnDkjauGMDKbG+jC/A4qM0DuKyW3auDl94lOfSqtWv070u5K0mppbSgUUmQcEcQP1cupq0l//9V+n97/3r9N1V1+Tfvrjn6Q3161No2NjaVPn5tQypTVt3NyhpkkwZp6BZ2tpbpalefDbDpJitWz50tiWxZYeHiInp1Z9IV5+KSAj5gmHNbREuYuOrk6tF6GcEszU/CmCC1hX51KEshFF5wy3QIP8NxRkuNSasqHgeI/KstyD9YeuHIyAwCUCkHGw7jDBRYuWKEERBeoXv/ilLBfGYybIfetJQkupCCSYIVqD4XIN534AtxgRCN9XQDnyQ8gBG0EkvDhPLS6LZlTmd7YCKiGhnAf6en7GocH+NHVqa6IUOQjFJZdelC4879ywALJKowDg+UtNsMgVYazj48o1uvPXd6VH//Bo2tCxKe2x+16y7DQW9avAwqQib5vmA2vANYFYD15ARGrCNR6JaDHW6PfAs594/DkThUBv56bJeH9pnJNZBF7sOIjQr1hwxGK5GxyPV5Puuee36XOf+0LatLFDguKk409I++wbQkAbiRTzLCV8dCzMGDItYXKdm3uLyJ0pYvyU8OWhHbFg6QfxwtzRFJgwEwJaA85c8Dc0cyeDmam2TomGzL4m0AZ/g7c7EkJJPkVGLc43J2rB+JYs3lbMD7NS2GtV+CfQKHnB5OQkHRhSjP1Pf/4zWQ6NDeH4k2OqiA5AC2ZeIG4ii8DOXdZBJrUqowa+6yYpra3tgo+wLBBs3Mubk3nwxoWxcj9yEtiMCEWugfbC81nDd3gZx3JdNhdWBmvEHGnFC8KSs7u+Qd+xgdm4OPG9JjZJOReBbkFCNjA+GGAhfDMIDIQxFiD3QHhyD9YbZslxaEgcy3gYv5+R3rR8diIeoaNACoYAuZZxZM8NAgPYCOH95tp1pRrwWFikyIueR0ZTW3tLuvD8C9K+++2dOghXbUTjJkKG8M7Q7nhGJeLNnJMee/zJ9Ml/vSINDRPqXJfqNDfVwoGBLtDM2qdGw/DpM6al977zr9JF55yXfnv3Pena669Lq9asTv2UYx4dUSY7QoFN67BaFfkdH0/DA4Npn732Tv/0zx9Ly3dcnqprqxIloXkRc88m7C3aXWK90pyop7M73XDzTYr+emNtJEQyjy2tkVdh+jI0ZBilBPsUGbs5TGIN1YJioqIYoafsZZg9jAwo9amnn5BzHHpg3uiMFcImYJ/ly1dIeL36ykopQNBhRHGFpYyQY2zsE+iDEFP+Zk9CwxS+hP4YZ5TDiHIUuUXAZ+9trpcz/QlQzyTd0ioFnpUHGueMj0f11O23X5r++r3vVpOlsgAINktZEfNN7aWi7LYLvSGwGd9LL70i9OKWH9wmIbpo0WJZ2dSp8r7mGci34nmlYICuFI2o7L9Sx8ZShnZEIZ168gX/d4WAM/8mEwIki/zoRz9J3/zmt1NvT5+EBEJgv/33UvQDm85CwARlIQCMBEPq6x0KJltTF70Ahkf0wGwqEcfQkIhZZSgGB6UdhoSPzEZewC8IAeL+FZZXMBnu2dvXI/wZooToMLchRjRKh6b5nePN1CFgmP1xxx6v0srPPhfaLJox72gEMB20VzbSho0dqnr50CMR1QNWzPmESbLIfIYZo0UwRiwBNge5A7G5I/qARbaZzrh6egaEsyNA0JgN/RhCEO5bnMt1YexAYow5snYjNptNyhjA8hGgjBmByPgdheOILDejEezW3aPjgYTQ2oGssBwgZJ6HueW6zD0MPBJn9tW64eNA82E9eRbgKt4RaMwvzwlkxQshwHfMCQKNsUEDf3ruWZ3PszEuBDGbh7EyBmgGzZ/fmXesEZzKIUy60osvvaysWodnIgSY4/6e3jQw2JN22mHHdPoZp6bZM2ZIs8LB657FzC0RRKxzVU196ukbSDfccGN68qln0xtrN6aR4dFST1zmguM7OzbJ0gLCoV7Xuy+5LL37XX8lx+h3r7k6PfnMn1T3B+3UsAHrzhrx/DyP4LOe3rT3fvum//1P/5iWbbedmtUgANjdFBfjd2gBK8sM8omnnxL+THE61oEcCYdU5ozcGDz35GWrgHfvUzNWM1N+syARs1NXubES1AcujaIAjQBz/v7++6LKbFf4+mCCoeQMyYG+bOn28gfh3+J3/IcRPRSVRMmr4N7z5s/R3icaCYtbFTiLIIrYJxFX72gaQz3lFqDlJjC5EMshoTITnRhhxPHhRB+VJj84SOBKXTrzzNPSRRecl2bNmjFBCEhglPoRxH0JTOG5CLJUhFgqmhAV5aKBwfHLUbmWfQV0Bv3WFHkeWAXQIGvmSD/DTKyJ5qx6Yhbxaaec/98jBHgeNH1bAuNgfuPV6eabb0nXXnudNsTo2Eg6/phj0/4H7C1JriJKBXZoCUzQAMQPfMTidnX2KTuWUDeIgWgKFlTZlkVMLRo+zB9tnUWB6dhJwmcwWJy+CIIgpNAStNDC1aI8LkwF7B5mAobKtYLR9mjTGKt21A4M8ozTz9QGfvChBwLb7+2TBUPBKM5HsPB9Q2OzQgQ3d3dJu1+9ao2IfseddpBgYcHQ/GHKfA9mzL3RatGQ7fM47LBD9D3HIiQHBiKag4WHgav4HpmFCKjjjtMcAv048YZnhJhcoZD7cT71lCAwnLrAbtyPayIAjL0aKkCQYBHxHF0dm8VkYLJ2fnE9xgCjJeyTY8F6eS4+Q9Q8g4vBWTMjCY25AyqCWcDwYNyODuHd2DnORP6++nvXCg5jjFgh0Aa0wBoxp4yZMFVeQCIIJeYb+nnxxZfTDjvuVNr7zz//XHri8cdVQK6+Fu0xpf7evnTU0Uek8885J0pyKB48IrDC3xBtIBEC0PuGjo70gx/+JG3s6E7r1q5Xa0oqRHI/xtvS1Ki5mj1nloo1zpjans45+2zVX3ryqafSV77+NfleKEsN3XEPHKy8oF0LdSkQg4Np9z13SxdfcklavGiRhN/LL76k86A71n3t62/I1yffU31dKQeErOTAz8uaMNeGcfI9Y+V+VqT43gw/FwQWEhYQ3sdGBwzZyvqZPl3BCdDitd+7WnSIJRD0UqN5mTIligCed+4F2odY5L+5+y7tv7gXoZdtamGKhUHDFhS4tqnTNG4EQdQYi+x/Cznxp1JUTZ40Vi497WN4txAwRD2ZhcBxYZFWF0li1Wn2rBnpAx94vyoZsLcoDRHXCzIr90iO7xvra1VRFl8r+4c8CmilZAGNRuAItHf/7x9URjg5TJQowd9JwmyOzNgJjaLryCkLQSxRaPT008777xcCMWEUvKpO1113Q7rhhpuEgY+MDqdjjzo67bvfnpLkWAIIgdAcijrfKSodIgQgmvGxGkXJPPnk04FPFtUIzZxZBCYJwmBSIHY2Ee9cx/V20LbZFNZqcJBiXg2PDImZORGK64GjwmTdrxaihdFAbIyFF8wMJyQbnXPWb1hXEgIcS/s4BA8MnLDFF154SfdpnhLJZ52bu8Sg6uprxQDAQhFSRx99pCwVIjpwrqJBOfY/nKUniVggBjZUe/tMlQuAAbi9Is8IIcEogVAQojiPeV6gKBrZcKxNZOaKCBs0DOAUh4ByH3Ii0MyZPzRYGAyMFAEDpEQ5BIjMeK+hODMsrkUfBRg7TEvlwZ8N7R0GQ2a4mQ3WCFYb17XQQ7B5Qyo5r6gmynOhMV5//fcEAzBnCAKeydEv0IhLiWAN4AzmO9aOZ3n8qafTdtsv1/VDiL6W/vT00+F4byTiYjyNDo+k2XNmpksuukgCFV2O+7gAGFYDYyVUFCdrY0tLuunmW9LvH3hYdYPs+2F+rC0zPoQcdDBvVvSLACr80Ic+pLkmmg5IkP+8YN7QEZFMsia6o780UMbU9iklLZfrqod0ESPOsVNbpwheMq6vfVFYh6ybmz6ZAXofmnFY0bIw8P6xtW2Hv61TCwMzUuaH75hj5g26Q+GAweNMh44jUzpgMq9fb2+f6BerEfpl7wwOhuLH2GxpsIe8/1Fi+M1Resw5PjMLsIkwdjB6w145zGWtwJCKz7MQKWkNwbkiLLQIKDjs0IPTeeedm5Ztuziq1EoIlLuXVQoBdAq0eVtR+CzMDzWnYyFo2IvQEz4hfH8oh1h1PC/8ivl0CC3jZl3kSG6Ieln8jfMannzW2f9NcFCIu3ElYMSkhSXwve9dn2688WZFCmEJHH3EkfIJkOWmbL9ignIhAIEhBNAE589bpId95pnnxNDoZwojU7hohvUBN6B1cg7M1PAGmqyrWTJEzkGqog2iIT751BMymdFCYfpYAA7LYxxMPgwQU5bJRpuEoRKJAxH/6s67YrKbIr9gsK9fTP/MM0/XOPgOhzDPAw5OzXXmp65oVsKcIARYaOCcHXZYrgV1hqtrppi5nnzyiRJYMErmY/nynbRBIA5rmwg+zoNRkNeAWe0+yDAc91A24fGM1tKwanCYWvPivoar8s3BmDHV7/n1XRoPWp03ezCXUQkdmBdzCzMHKoIBM04EdYS+NYkhC+sejpwNNDn8EAgQWxSsm8tuO9LnrLPOSuvXr5UvBGbBNZgLa0N2CnMf/BAoAVgLzA/CRKUwxlPq6g4rU5tkjEzVFkXbdHd3puamKGS29x57KAIJSwDmghOQ+0HDot1qioGNpZo6cirWpn/62McVJQQTmjd3vp6DNWDuua8d5ypVXlurOTj80MNEk9Drt7/xTQlLVUCtCcEGjKPaRDSxV0DFqJgq0Cp0zzMRj85ccQ3GDePN1wV2ZIbO/GAJVL4MDfGOcJXvpxDarKsVLGvHVia4j3/zXkOgSjgVIbqMEdpCMWCfoEihaOBID6Y9peTAZeyUaiFA4e67f6N1Zi1jDGFZmZEzRuYQJQN6RlmB5oCZ7NeohHhyX4Atu0qLwVCq+VOlsFDVAkI+FdAxLb3rnZemXXfbKS2cN7dUHG+Cz6EoWxG9iEmag8dE8hfP5Yzz0lgL2Jh5k+XQGM2RmBsUP0JL4RUIPvYhQRdcy1AQVW9jn0UmMmt13vkVjeb/q47h8L67jupEIUDkwfXX3yhLQE1pqsbTUYcfkfbca1cJASXhjIaWYOeUmk2OjaU1a94QsVSlOkWEUAgLgqitbyg1eUczdwgeEAPOPr4DczQ85OJiED5MhHd+YwMQlrZy1WuCc3Ba8Tsbjwn2iwnle3wFMH4I0dg0mOYbb0Y+Ab4NOayaQls777xztBEpZxBO0Uhq6eyJhvPTZ8wUEVNAjcgZsG+EwMaN68WQeS5HZ7DRYeiMeeHC+dLa0dghgpqawG0NgUQYWaNMbhgDY0ZoukGLIR1XG2XuEToQCZYUY2QcNifDuUav3UhvB6ZiXK7/9PWvfFlaLPOMMOV45ycgpLgfsBkWDU5JnpVNij8iiHlAzIDNzwttm2tzLNoy/gsin5wcZCc9m53xLl26JH31a1+OYnrbbKOS3xwL1MQxzpLlvlgvCHkEE7TV1zuQahui+5pw2XEaemOK01yJ2lK0VQ3Netb06SrIh1XAM4bDGdoNxzC9ttFmN23ukhPv1h/cpkQtQvN4xu1WLNca4gdRgl5vOPgJ0+R7qko2NTSkM047XZAkMNvXv/o1zenrb76h/t0c2wvMRfXRRIZulAhRhEh9OEh5MV6EjbO5oQcpKEVjHtaRciPyZRQ1u8z8couA4ziGueEajqop7VUJ7ti/1l6Bawwr8Z0VKaBf6MaRY1yP/Qx94hf6/vdvLeXu2OkPI3OGOMIRAU8CqB2gFjqOImJNWFf2G/dh/61fv1FrKry9SPbLlRlDW/7Ogs2WTM70K4UIxyIEpHnXVku5vfD889OMmdPS9LapqgtkGMjXA8mIawas2KjGUyS+hs/D/kdbWvRftu9TymNd9KVgrXlOt2HF2Q5KgZ+L/azGNEWNK8HRDXQni2iry975nv+7cNBbCQGsACAhkrwsBHbfY+fQtgLcKQkBERfVhEZHJQSUMt40VeYgPVzVQ7i2TpuOSWDC7DxjoWGkaOk4PbkGmwvtnk3nDeCSzkhQNlv/QF+pZj2E4mQsxoL2g4lp/BXnJwxJmFwhjesbGosGG11iYIsWLNTmO+CA/cRQGQtjRSMhBDWcibWpf2BQzG5kODKB0XYQGK+/HiUNDKfwzvhx/KoaZG+3IocYg0IcawgTC201NIkwHWGAjJ8IJp4ZpprH40NYbCLGJox69mwxVZyzwCZo43amcYzDQx2OhsaBJv6D798s2ArCdvKOhGJReZVncxw4iV4QKsd6UyIceT5nZCMwcHQjmIEKWDcYAeurzF6KzjU1FVFETXK2P//Cs7oua8e1nGnpcyxceDY2C+NwWRC6ePGcCBAEFY55Yf0ELVCDv2iG1FhXJ0GzYGHkK4R2Hf4UKpFS6VN+lGbKhxPSmdKnLv90eu65F1R1lDmZu2ChNihWK3AgrRhh7IqIampWn+Pa6uq08447pb/7fz6YBvsHlGlP1BAYfy+1jIhsoXZ/EZRNdNm8eXMUlWYGbtgC7ZA1sXDIcW38BFqnqig/nDP2HPZgDnNNMqeJoIsIwigz0bLvwL4h5kq4eWHt+RqsJQoEe/b3v39A/qg4NvwUhqTwAzFvl112mTReBDn7wFCUcXs7tOWTmzFDzw7c5ZpDrI8ZeeX71oRAPmeTCQHkbnNLIzGS6cKLzk8HHXhgmjGzTfkz9BB+KyHAqsmhXzT8yQUVc0GVWOhfhQXVfjN8nuwL7wVb9MwTORYozSg6KGM77biL1h+YKXxA1emDH/rInxcCuSSsNBNzbaE8aVwvQszsGM7hICQ8QkClJdJYOvKww9Mee+4ixzCaFC4BFh2C4X91TXx+9dWV0aC9vkWwytNPP6NJIDrIjFEhi4VjGWK1tg78gZQEhkF7QNMwrOLSBUhQtMyW5iZFH9mZDCEZu2UcEB/nIEzInIU5keTF8RJAoyEsyPIUBjtlihbn2KOO1Lng7yoD3dJaYro0V6+riyYpzApEC2QCM73tth8ExlhsBm8Iw1KYnJjSEAXQBk7HXGvJCZXPwCQwODRQcETmjv+O3WaTmAk4fR0IAqjHznOe04JA4a79/RIyQGQjgwPpmWefllnKnHMtiBFNhHc2IJYVYboIMtYDWIx5psgYSoTXn3vAyAljRaDjlwH/BBayL4C/XQobzZ38ARy3gkIKR76hIxfC42/ugQCAFoCp+Ay9UDbCDmSshfai6xgwhiCAIr56YCBKOJAvIA21r1s0HM7HsTQ4OFxiSsSCc8xrr61K//iP/zs1NhHFNiKn38LFS+R4v/ee30qjh6EzPjqZtTa3pOnt7cLx999nX9FEc2NT+s7V35WFs4YKpHS56+lWBBFrACTE+dNmzhA9OfsamoDGnX0rwZb3Fy58a+74VbnvLRQqLYRcixaEklnxFhaCNtQ2MfoPGFLhb+Az0yvv1eMRBIEPDQbP3rVSwDv3gObYU+xDIF+uc/XV15ZyCQTHFFVSzeicYYylyLohRAMeKkrN1ESOkJuteH4soAz/5IKV36AjrsHvoVlXK/R3px1WpPMvODctnD8/1dVXpelt7QpfZX28JyWsKuCgmIyiuVAFw2VM7mS2tZ5n0Jr9PZ5/9t0f/vCIYKI/PvaEYGN4UUBtKX347//nX1YI3HrrDwUJ0aEMx/ARhx5WgoOUKVy05asUAmwg1bqYNlvaN/kGYtQjoYWVzKbx0JoNVZAMRkQJZjTns2hMiqtnci4SEpMKZ+HcObMFlcDkHRVhqIQ1gVC4PhoqzBfcEj8DzI17UiOGxW0s4ncJEYM4Djv47dIcGQc+jY6uaG1IHHCYyxEF1NwUJj2MiXG++OLzpU3D8dbwIWqeBcGp+OiiHWRvb/9ksrr0nTcPzwEzNqbK3xG3H1q7hSTXNRTFffiea4QzLo7ld9bi8MMPTXvuHhVNYd5YHRwH9s3YgXMQDmh4zAWWFFoKAobn4py5c+Yr8ot7wbRYB/wGZBYDeTl72TAX57o/AEKAxCMYg8t9ODRWuRpFPXqemXGxzigUrDtj5Pdl229favyDxXL0kUemTZs26HjWHUsgBHBPwBkNjWK2nV0dRe+DyGRVyZPCRyWmV12lIojf+tZ30q9+dVdqam4V/t7V05f22++ANHVKW/rDIw8raQvtvoGOXQ2NqW3K1NTa3JxmzZiZdt5hRyW+MSe/uPOOdNdvfp2GCMUsSrdQtZPMYsbTPiPaoCoKqFAigENYP79ybR/LIXDwLZuphxJXLo+QM8JcM9b3WaVOC1vuT94ML+frlJWTKBHj6/R1R2DAXnvtocKLMC6YdbSSLUftsZ7QL2vEPrzvvt+LtriuhZsst6LcBnMCLRM9A9zI/fA/4ItiD/tYw7T2m3h/WKHI5457WRkKIRAtMulJ/b73vjsdcMD+gg/nEPlVH5p3bamKapFXUqphVI4yU9pxVmcpt0reSghgyRqms2UfFlJEQD7/3Ivin1bS4DP/3z99/C8rBG677cfyCVBDiJh4hMDe++ye2tunlnwCdorIfKTLmBZslRZx4YIlgj5+/eu79bCbNndq86I9qyxAVYR48hu4PoyG4zH5HRUAU3cECtfmM8QJHLTdsqWqcoqGaicak2dmYumP1kU9He4DM0EoKMKmplZMbs2a1Vo7aqlwDkTNWNBcGQvMWkzCzSNotEEkx2BktDqu3dEUHGumG8w/whIRnDBG5irK7+Z1D7eUB3bkGUKBSfBdaLAh5NhgEmhFiQNvem3mon4NnwMDjbHwX9DNOy4U1MTGcqN51scx7XwGWnIWNBAPWi3jwWdBKCDM1U1ecBIyRhzPRMpg7bDxEZCOeIhokoCzyMc46aQTlDfAvDAOWZTF/DFnHA+NIGw/97nPlQQhU0cWOM8Ec8cXA9TmRCagOcqEQCvNzVh7UTOI4+bOmp0GBmmAg5URlob9Jtyb+1Lag6gwOpBt2LhZTnA0N9Zs3/3217yQPwI+r0bs9CZuak4z2qeJRrEC0JLf/e53a62uvvYahde+uX6d5q5voDf1FfkozoamP3jAj8NSdJg3M10x4rGiyFvRSQxlxOud49+2Diu/qxQO5eTQsjDJ4SOi7+wjyGEpCwHCZNl3hNqyRlSyhRaefOpxWWuu+0QSGGOBrnjRvpNnMz1Lay7gDmH0hTKG0xwL15WAEagoEShxzLF8+kWfBK5r+uZ6jCenJX/2HMgfUD2edt55x3TxOy5Mc+bMVo8FIsemtuLAjbWQxVPQBJZA7hMQ8y+SiD3XsSBFEmmOJ02i7lEwzs+dr7Pva/gICJK9hXV9620//8sKgX//958LDiKlfWCwX0IABwrRFYaDTISS6MWMrFwZ0SOzZs6T1ga2CiyAY5jNjuNL7fRqwxPOfyJ+iC6BecDU3QsAfIwNYViDRYQIwIjfftDblJGKBuIyDzB8JhFixIxEe+CFc4pr4hxGouJ8BQ7iXq+/vkZEhWoFYQLbQNA4b8Grwe25Lz2Xg7kG46+vC0YLnBFQTdS7t+ZtoWXtvLGxXmNxxEVTE76VeG0N58wtJ2O8ELijZ0zUuVltoWCsUjHMRQy5TWIE5blnnylhjGB01rWxXMbkZ+F6hH/CvIiw8rFHHH6UNDVrsUQQQbBYdGiGlDowA7dQtF8FSIYyDggY1oYNTsQWwok1VwhuESbK2gMPwgDwpWCZ2DFLL2syhJkPVxq94YbrBLdQUAwYbdGi6Kcg6GXatLTX7nsoizXaAwaub/qygAX+Iunx9tt/mW68+da0ubM7tUwh32QkzZg5R4oGQgBGJ0WoCKWcMW267sH40QSBqT760Y/KUiJqisQ5NVaagmU8nIbUUyOSKTmHCDQzLPYOz+U543qGOwOmmchZwjoo+wj8q5l25TvRgPkx/G5ohjGp3HWRcAYN545YKWlDUfPLjmPm7KJ3XKD5QDlj7ygEuDmihng+9kpE1yTNnaEbQzkeY1joYU2wlswj98LKIDAB2BMmiQC14DTD9n6ywmRBBs2YX8HfgYIuuOCcdOAB++te7SpnM66+DwiByn05UQgUQTUZHFQSBIVyN7HIRHmfe87JRmeP2d9h5m9kxRFBWKoDA32yunff68C/rBC488670ne/e00a6B9UtU9HB0XG37CYoBdRGmZRkAkhwIQs3Xa5mDQODzRChIAjHWA+ONY4z85TYpBh6Eg8M7qcsK3ResOfdOIJ0jbBijkeQfPhD39YRMNGxAlFOCbnEV0C7ED0kTtpDY+MShDR8UkMu6ioCHPAlEdzgbE5FG+4KByFGU2SCHkSjL9s0k0sUsY17WCLsUdCj01TiLiS+ZuQzMBd7sGEYihN8e11IUStDdkP4GNM8Mbtuaad1ozr+GOP1eb6+Mc/LiHqTcp5glMKjdxhufgRcDwzfxzLOTBt106CucHA2dCU4sZ/4DIQHGNGy/XFbMeiZAlOapgqqYTMRwAAIABJREFU0BTCHSHP9WGMxqRhGCgKNF2B2ctX8tLzEuhoijAb7k0xQKAoFIdtlyzR/dvb23Q8c8X1EFDbbbdU/QcE6xU1mIgSMxMlNJQYfWj5M5/7Unr1tdXKKkYhGBoeU6ADmxKN1tE3PCPXRwGB/vAT8DfjveziSyTwvnLVlyXsNnduSjX0NR6OxEeKt7kJC3AULxidFKCBUD7qCp+bIZSqgm5zRSKHg8xQK4WB/yaOPRjdRPjIzA+myzoAeaC8Ga6ygkDNLuddMI8dmzeKUbNOWNNY2Y7y4dnIDHaGcezvECzG3k2vjNuWM3PLscw32Dg0sXHT+vT0U8/IiZ/DrhbgVohyYcA1vU/j95S2X75tImx7j913k5XO/p87d6aqwVarZ4M7nYVTtjJPYNxN6am6o+Y7Ey37SiFQ2tuWvVUB03qcXjuEU44wkIlMCDTvM2Yv/ssKAbC7r3/9myobgWmIY9ghosJSC4eqFw/NmsGvWhVZf9st20GOWK4DAXX3RtwziyUv+XAQBb+xuDhv0b4xJR0SCgFYG+GdDQAzYeNfesnFYjRYDzAOtPt/+Id/ELMHs4YZELXD5ONkJawNoQDDQKtnWptamlPV+Lg2W2tLaObghGDVEC6MiXVSyFZRq50+rNJECwGmWvQqEIfDsVX3sz/CYZoQkbKsMwcVDMUEMNm7BYzDTcMPEMXBgplHVBHELWdtoVV4kxtjtTDie28Eztt28WLFz+MAd+9l1sVWRsSiB2M0Y8dPgl/F+QzWwkIohU+F5we7Z20pneEN6BITEfpLiEsISRzJOIkZB/dx1iXXdsQQTBXBjFIBrMJxVGRkPqzJs4bUK+JvInNonMI10OqsaTKnRFIde+zRaVg0gF8q5g/eaz8Oz7dwm0Wqg/XzX/wq/eCHP5bv4KVXXkv1Dc0SKghxBKIgqebm1F+EM/K3wx3xM+Es3n7psvThD/2dwgqvuOKKdN9996bOvp4UAaMBOTQ2Nwmuqmt0T4JB0TVlJDSHNUU0EIEYsuxqdbaZ/WTwTy4gvE/93WgJjjRcGTCnNWcLNPJonENgxYC/64vkKPYL9Z8OO/wQOYjvvfdu7QMgWNYPRAGlj+SniIBrLBSCiK8nNJV1zBUk7kM+gXOKEAYod8z79BmRV/HsMy9KCDvwQFUJiiAVWfbFy4pYDjMC+5x8yvHp+OOP1bpDj1NaW1Nra6OivFTHqcgux3KRMjoBDpJnXHeg4EeuvJX2X2kE5d4MPl48bTQsrxwSioCVcMBDk9774jdVVWneghV/WSHw2GOPp6uu+kra3NEpS+DwQw5VdBBhbUBCmzuiFKwnF80aJoAQgPktWxqRHFgUYur1Ed3iBccctjOH8xACaA44Q6x15FhZ7jziPIQA2gbWgzNS7WiGafAZOAimgsaLpQFTh3BIvW9ubpFzDyGgENOiixOJRhAwzAn4wzVMqBTI2PuLOkfUgtdmKOAWolIYF4tlYrR2wjwptpiiYEV1TjfP2Jo1YFwzD48zHMBvaDODQ2UNO8dVLYgsOMzIrWUJe62uE36PxolDHkyeObMVYr8C68t9mRO0WY4F3kBTYmwwTAsMw0lAA0QKRZ5I4L/WsjkHJlFPFdCapLUj3BALEDiJF9fxXFqQku3M/dHuZUEORAE9xua5wifAf6yS3p4eCXLDAihqjnrBAYgFyOaHIUAvWAJYgSEoq+UAbmhqTmvXb0yfuvzK9OabG9Kb6zak2rooy1Bf2yB6JVJIlh5KSsGU+R2mhb8C5aJ2vEoJZe+67DJlMl/+6U+lJ555Om3cvEltMoPJJI2DSrdeczTt3i7KVwzYB6kKNggBqv1G4lkZ3c+10cmEgwWB1qJo52hehaU64feifhBCwBYZc2mNFR6IlUidHcbw/g/8jRSxDRvWqe8FfibgQkKhyRHYsD7apCI8I2Q4SmpwLutC9q2VoVAuwlLgM8dDK9AaETP8/cLzr4jPICjtl/Pze9/5eazMKECguVmQ71lnn5YOOeTtqaeb5MPmNEO9S7rStLY2WQJA3jGerVkCFTBuYRGUhEBJ4w8hiw85Xx/6QYQQjKxjK4gUrgvBVe7zbl/enHnL/1JCAOdGrTJ9P//5L6qKKJN8yNsPSnvssVtasu3CNHfu7LRq5WulmHEeIhcCaAC0ACTT8/af/zIWsy4yeI0P6pwsZIuoEpjzzTfdlFpa8TuEE9OTAyMx02Uy6SAFBEBFScMmdrqq+1SRYMF95Mg87zyFiWKOwzxoMM5vJIZ0be4Mk1sa9YBCAdFmsRxIdnP5BywHEpUkpYcGdA9KU5MQhPWIlSDmAiMhZ4BsTWAVJDtlCgg7G4tsTpyMFgDWCAwV+Z3xBcMPRmxBCEYY4w0oyziyN5UJEaHDnBnrNRMMeCHMbDaFs4CZT81Ndg7ncn3muGz19KrAFiGzaLs4zXGO8o5Dlg5VVGfk78GBgQSUJrhNDb1jTdn0MEm37GQcNGAxFGjhyoYfGx4pQYloy1IqGurFxGGUOHLNEG0p1VaXy41PaWkqsloDoiGO32UDlKA3e6amzO0yI9O6NYIdqmvSo488kf7tM59P7dNnpw0bNqkMOXuip68/NnKRQ8KYQuCH1bpsybZi2lObWuQs3nvPPdPfffBD8gd89GP/mJ565mlpstShV+mM2hoJj8aWCGGF+SMESn6xQusUgy/gOitK0jILZ6aESoH55599rM8POsmqCRcCmOtYmaF8tpUX6IIXa4OFAlOmxSTPCtM/9rijSz0DsMSBCyOnZkw5QwhnqoNKqFWFU95KZJ6sFgpD1NYyjMnYiehpb4u6/tDLrFlzRKv4/+yb43j7s7yPvH+gf3jBNtssSIcfcWhqaqpTuPnUKRSvHFbiGAIcq52yMJyPLwaIjqTZXOO3ZVBS4t5CCFjAIQwQ+JQqsYZfEqysX1XwvZgXBDN8IlZqCyHQs3njny0lnS++mUL+HgpEEfIlXBCmWKWQUN5ffWV1+uxnP59Wrlyl08gQPPDAAyRFt1k0L61a9Zpiir1QMEYmef26DdKQ6CNAeBOhptYkHPbIJqNuNsTEBEBkRHcQIfHDW25Vur1fOaPUZyVojKfTTzsldWzYKIehIw+YPDsqrUFwLzaWM4txWin8rUj0kHZcRFpAADAdGB4mLuYtz+KEtZqiLjrHG2KA2bB5eWdsNTjIqR8eol8OSphi/h4EEU+Yawf/kc+el1zbmWx98/nL7+N71BVM0tFUzBfzYoFqq8GMpUTEBf6pUrc8XxFuWFPEnochTRXkiEXP36MHXbyYLzM6w0jg8A4RZS0ZC+vXUBewoBkTEM7oyFBqbG4UzdHHomVqZC739EazGsFK5BlUKaI+DQ9itdWmpoYoLIivR3NYtFQ0DILfUkyjiBOvawCyHE5f/dp30qOPPE7xSOWOkDlM83fNZ1E51MlujvHntyWLtg3/ANhuqlI47jvecWEaHhtKX7zqKjlQHeZIDsH8+fPkj8AqYA36BvvE4KxAlZjOWDiKeZkWJzqOy+GLPodjzXDsYwtZEbDSBCZX/G0LzgKEuclhjBDoo9ojWFX4abC8KUdCjgv7aeHCRYLOcOra0W0Lxvf1fRwsAqO3M9fPyboTUIHwZ42VH9LeLgvSGd1WWniqyAkKC4cMaf7mGYkYO+HkE8TH4B377rV32mWXnWQVxL6inEJ0TmQba36pppM5zymsWbnHgkYnVjfN516/j9EFcuK+r+QD/C20iTEUTXy495x520+0BN5KCGyNMVhDqCwl7eqB42MRCrd+XUe6/PJPpxdeeFGZk9RmRwigPS5esiC9/PLzpcQSTw6LtXFDOOlUJrao+OiNjRBwmOeUlsgShUggjNapU7RIMF5HsbAMJkxrJ2awTfVRaMnlBQJH3DI6x85TZ7YyJmvIXiAToDeUN4jNXxN+rl3VFqGaufY+kdluGfWTEwSWwWSM2s/rDZCv439ESPgYj7WSwPw7pZU5xn4CM3tDdMZoK+/pZxgZCxgjFw6T0Vx+jJmQ3oejgqrXB01eDKI+mrHYz0EMPi+c8bZGNmxcl6a0NKoUA4J3ZCwsJlL1wda7Onuig9lQv2AnBB6O/N7uHgkCrDQ1Ky9aSGquqggDDg1anchqq1KdEuwGU6quTa+8vDpdfvmVSoKk70DPwEAkLRVlRxyma8c886eqmR1daZeddhb8xjEzp89Iy3fYPu1/wL4a87XXXafQaGhXVtnrq4V9sx+Yn7EqaiF1y5LhfLRIhEl9TfiIzPjFOIpsfI+hkrHnQiC3CnJrIqfx/HgLD68/YzPN2JfifcJ5WLv432CgHOtKwXqmwhrMaZRzcp+EHeCGi3hnTximROAAO2JtcC/8DiRtbuqIXBFCMGMfR0AEqgBjwDfR2FSfRsaHlS8DzIgg2GO3XWS1wPiJhqRnNfQT1nit6Eg11oqKrbU10eBmyz1ph3J5b/y5fTGZIBEfKvUvKJ89a+62/3UhkE/6WwmBrq6e9Jl/+0J64oknNQo06YMPfnuUQZjZltauXZPGxiNb2AyD9+6uHk0q2otrsUOUZMgyYSbQxvoGEbfDQVkga1LWwvLJs/T0pA/09pTi5G1W2kdhxmxYg7+NW9tpVKnpWhB4jkzQvrZ/53sJqaKmSUkzK6R7JdOzg2kLgslC9HLh4PPz2P/JNIXJBMKW996S/EpCtcg8zeELQzA8q01V3ztnDlxjLIUmVKnp5Iw+H3dZ+SgcakXnKNY6DwCgyJohAugJDR66cIXRkaFhMWjkjzJTa6pTX3+U8KXfHc1YoO3+oajhRHkFzsdmMWNpaCQ5KwSNLDhZLIUmPB7ZsZQ6FiQ5SjXQhjQ+VptuuvGWdPvP70rV9Q2pX1nwUYSO83k+Xb9w9uFrEpMci8zZtx1wYNQF2gyOPist2XZR2mW33cSEvvSlLykvRdh2bSgzdClTn4rmyI0B4rSFwdoMFLCkQwlz7dwCIdfiDa/63Uy98j2nmEom7d98XRh6vp9CgEYxuhyaso/M0T787jmrvF9uEZi3eIx+rvA9RRQNkYdYH8C6hNUS5IDPCqQh7lF0AGtskhAAwhJdNARcuP++UXLl1VdfVm7HMcccpV4lmzasTzNnTdc1KFHOvSgYh0UvHkZt/Kzb2GTK0p9TxOyXz1vD59fwvOTtPWfPW/pfEwKVC/pWQoBSwd/65nfS/fc/pMnCUXrkkUcok48mHSMjA5KMOdPkIWiMwfHG8sPJQyRLJHv5eDRRQ0gc6/BFazZy5riWd8EwEQRMCvdBOnOtPJbaDEibumhhGYtXTh7hHFe1rJyTfBGs3Rju8vOY6eWWQHy3NWgnT8spkzy+g61pAdIEst8n0yTeSruoJKjKZwW24hkR2BwbkRvl7mZ+bl+nUkMsrN4JmlAuALZqAQAzjIep7lhxJ70ZXrGFIBhxNDBSa5AIBdVjGRlUlJcSh1JEZNU3Nqssg0oKNDWrGfvgIGWBG4XfUxm0t29A2PLY+CCNu6LgnILdaDwznKrHhlM14X/j9NEdSlRzVN/bkerU2zeY/vljn0yr31yb6olwG41qn8xVGdIK4ch1mbPqokH5/LnzVCly47r1YpLTZ00vlUtn7r/yla9IWI2Ox7WwjFRCYUq5+qSz3Xnmpvqow1QOTIgoG4dhS1AX0T5mprkgyGG+re2DSu3f1zSzt5bvgA87aBm3la4SMyt8GBbEuRCYqJyGksBxzJPxcY73uSHwgjmwvxGqy7bbVrAvAgB4CEe0aKI+rE1YiJECzm9sAeYbSC2NTaorReAIQSHwpDPOOE0VCVaufFX01T5talH3LAnak0XR2Dzp/t0a3ecKkZ7dcPAk+R4ca7gstwjmzF/2lxUC1FS5/rob0x133KXJ23PPPVQFk6Jbg0O9qVaLMBF3FOMuElZqa8P8ZZGMA8opV2S3kuQDnpc3lDFToGCbNdRcCxBMVky9CdLRRo5ssZZh4sknNGe6XMubZEsBGTCJv+eztRgTKD1tLaUnaFPEiGT4aplZl1Pu+W5kqLKA10RqMMFvTQCYSHLGm2tqkz1Tfi3WhbnK+wlIwxwYKJXqyAl3CyEwScp8ru2X4LsKk7msNARdSKsrMjS9HmjTrC+0MW/OnKjJXzS1JzMXIU5EB0IjLLYiuYeWhlOmKhy5uoaY/vFUU9+SxlJNGh6rUu8ASprXUCu+ajgND/alRIHA2ir9lwAYHUy1aTiNjgzK2Y8AwLHZ1Dg1DQ6PpXt/e3/68te/larVlaw69Q8aFgofR0S6RHhqWBhEIEXwAXkMdDzDV8YzEMkEbaGdkjMAnMEekEAp8micMzFePS7rupQoWMAdrJEZv5k8YzD95uu2Nca7NYUipyE/T+4bsKOYMVrBc7CHlRhHhtl3wDU51ufmeycfB8fnQkB7ZkKrzFAMzG+oEks0EjyFMTCX+CEQ4rzIK4C+N2yIVqg4XYl0VBb/WISdkzdA4AGW4GGHHpra2qYWoZrR7Y4eA2X+NrGUd6UlAGSX74dcOIQlPbHkRG4RVO5pjofX/JeEQCVDiJuUC8iFRl+EfxU+AX7/4Q9+pA5jTCrx1QcdRKW9aQoPHKOpd+FQmuz6pczaIoTSWr+ZM0KA+hxRzTDYe7RcA2vDecIkyiugdzuwLAaMJbOw/ixLpAjb5N3YP5+N83N/iJCIlcpXbirbmsk1pjxscjQr1ZBfh3Z6OfMsM+aJTJ/onMk0oNyy2poAyIVMTmg58byVEDBDgOmo1AGJQQVDsbPYVs+WmuLkNVPy+///zL15kO3pedf3dp8+ve/r3WfVbJpFMxotSDNaLVuWsREgqGA7UCkKJ1Rh4yqq4j8SoGJDHMSSMphUTAXiciUylAlLAgRbIsbSWNJoGY1Hs49m7tx933rvPqe7U5/v835/5z2/PvfOCNsSp+re02f7Le/yrN/n+9QXff1eqL61xYv1xtizgUkms974J8tSVAMH9HPm8ezpM4qZr29sVX2pL146r7AiTdBnFxbSxMxsunFjM504cy4tHbkzbe/0p+boVLpyYy0NDo0FeqvRShvrK6m9vpKa/SktTIyk2YmhNNi3k1JrNQ307aS+vR0hifAkGo3BtLG1o2KxX/r7/0v6yjPPpAES1mU7ycxR4xAR1w+xHOtTgIGUVFF97EhQZ9uSxpI9cOiA7o/aFwnAdowBY0SSeHAkaBrwBqRotgM5w8O5qwiTRHjLQtZrsT6XvdZHaXAZzOF5K4Vcuf6ctEWRmcmX6+T83vMlhNjncDLca6Y0ajiXjUe+X+bk/D0ENZ/ZQx9oBpSU8BB5S64BziHWRFBNjCjmf+bMWaGU4G7iO1QLC0iwFY2N6OMBXT7zBYII5bC8fCN7ehHyg/eqPr71PR8NQ/c/Ks+6+FhzcxOPwEdACfwnh4N6Cei3qwS++pWvpX/yT35VCBlyAh/+8JOKk+GK4T5TMFUKIU+wLKCMGhDSIsMbXUQlTdhmQ4HgaCrGK8d5oE8xWFx9ktFkx+ltIMGas+Q88/u2FESETUzF4OSwE9E+N9flGLcKMijzz7Hg+uL2oiwRF1w3v+M9x2BRAvUeoN2Cr3tWy/NowXA/t3j0uq7y6xkN2KVIegnh+ik8X1aMtiIRwBrXXIXs8aoWbQE5rBZtrprsdY5bKgHmsBHwQCxpqr7PX7xYhXy8jtic1DEgOKOcv5n+4//32+mJD35I8Ft6PDz5gQ+mN954XcgTBNGJ06fTHXfek3ZSM7342ptpdulo2kqDab3VSGubO2lgeFzVusTeG/27aXv1Rlq7fjFNDDbSHYdm08xof9rZvJ6GG3tpp72hJLISmysbaWQMYdFOz7/wSvr7v/Ir6cZytEXFnqLHroSS6gw6vDYg6GR0bG7lpHM7/fE/9mnh0oErUydAmAgBCpgCJcC4XLtxvfIoUQSsaeaERvaCyMJZVMxJacCUAqn8jq1YJ2bra6y0ystwZKkcrEwsqIXOyoWFpvvwe671cIiX3zjM48/K9WXlIvmQYZI2wkoFFx5jS+e1Z8Fe5EENE2EhExtS9Y1HeejgEa0jIKp4YhSmojTwKAOy2qe8AvucLoHQghM2RHEwP+yTjY0gckQBORdSjqH+FqqoALRUvYlD6lfyOFeG15Vs1eKlB/fQgQPfZU7gZsK/cyEB5tP3Sk+ggok20ulTZ9M/+kf/W/r2t7+dHnronemHP/VDCgdtbqypYjAs9d5wJ1tDfM4iMCoIVyzgexHPY+AiIRauFn+bg9sDtN8SJabWqASzY31MkN1pW0d2i8s8hc6XKzC9MUoF5sQk73GcEorHNcGgSi/bUtDVBaGFdH2Sq/Ha7S41rx+rbuHvH4veuYZbapbiQ47v2C2C1p2drLw9f/uUl0vkc3FRr/m39dbrs2o8+oPTCLcYi+3NkycV7ggqgiAPQ6gzf7yG6pf18q1vYoEPpXe/973p7/6d/zn9D3/9rypc9Cu/8r+mn/u5n0tPP/21NH/gcBqfmk/HT19MfcPTaXhyPr159mo6eue9qW9gTK0kl9fX0tzsRNpaXUnHX3kh7axeSXccnksHZoZT2l5O/TuraXQIauVMb7ADhhtQwHBqp/70t//e308vv/J6hYCBBgFoZ39BGiiluhMFlcSeeWB5goD79I/98XTo4MH02//xP2odY+17/ZJAJulsS7pT5DQnaDOW7eqN5a5CI87lNeOwnse/9AK83svEbX2OS0vf8sIWeC+r3KEi7zmO51yggRQlgER7qKBQKde2f2sjxXvRSse/dVMYKRzCehpbEtWREHYCGHQXynVhfknvIdSh/IDHiWJTwYZFKb8nRUxRGkrj0UcgkvwBAWFAE1E7xPeYm5GRCEMFGLqWC8zKyGNaVhR/N0qg3Mee10OH7t5fLHZzK38/z3X9u64TiLsowkHiu8Ul31NhFCRaFHrAt/Ijf/SHpTnBaGOJ1G3ZuuDqZWlUmr+/W4jV3aFywOrXziUGq2OHSdHf3/fd4ju9xqs8Rvk5fyMQjThi4wllkoVglIDdCu+7v5Kza7PVlEA56XXru9dYVF3hbiL16xu7/jVb/Wwct/FE+bLpHKvvdejquPD1Fy5v3SLqpTx8PCG9+oNigtaLbORvfutbFQQQixKlpGKp3JhmcX5eRHDXrlxNv/PFp9InPvnJdPjQ0cz62ExXqWIebArNdvL0+fToez+QNnca6cVXT6U77n84nbm8mg7f/o7UPzQmnPaeKlBTunRmK736/DNpYbyZVi6fSo89eGca3FtPjb6N1L+3CZY11tle8MfoXxpIJ948m/7G//hZXSN9ApoDQ7oXcg4IE1upvmfgpwpd5ErQzfUtcSwh7Kh6R7jQywEDhXAF4SDH3y2AGRf16hgaUi7HnD4c1/NmBWyjxs+V8s3r14aN13AZ9uQ9C19fw36FEuHj+u+tZLyGbP1buHeUUCTOy+NawJfJ4Gq/5foEv3YpEfvASgjDy3+jQD0ueLnHjt1e5WAAqRCBgBn3uW8/W4Wu2Auxx/ek0OErgkyS2iiOhyIIwEgrUUTnHEUYU+u6HyDAILkIT5WGXZ1eYocSgAz3LeXIPoO32ISHDtU8AdpL/mEqAQaKuO23nwv2RtwcmnlQLUwoCNqEWwnuctH1Woi7xF6Lx60SI10a1C4VBEyZn72XAqgL9Le2rLv52b2ZnKANRED0RuUBpPBmSiCssv25gV5KoC7weykAD1N5T2+lBG6iG7rHPN+LY7gIL6zI0ou7mTIhtdVLCZQLv1wD5YmZtyR4UYf64JXXXquEnoWQFTHHJBxEVSrDfvzEm+m5518SP/36yqoSeDeuBY5eIaOnvpw++olPpaHx6XThyno6e3Ul3X73Q+nkuUtpav5AGpmYTX2Dowo1Ll85ny6dejNNDO2l5t5aOjA7nBZnBtPAHnz+0DWQO8rNl6ggxvRBg+w107/4F/9KfbjpShaVv4NqNkNi2tal16ZqCHPxmp77m7pfGtDAyURxFePPA0GDQnGi3M/8DmvW7JnOEaheoWjB6MS0Ba73Xzk3RsxZkNWFeRmjrwtqrf9G0Vq26GPgsFRZR1B6CL4m5wRAcnEskvuxpqOCmRh+wKtRcKZviGe+p8p0KbQO4ZwVhMfCdQV4WRSs4RE41wGdxdZmK33r2W+K2SCQRNHGUWGtoWAQQOFCCU4kBEVNgRoPcYENwHY6nEkPQzZcvnhJygZkWV0JeBxlZxPmLpTAzfartkrepwcP1uoEvhsl0EtZvJUnwOdg+69fW5brdPLUm8q+33bbUSWFyQfUH12CF9R2tjp6KYGbKbBK4KEqiwEoLZv4ICCWvbyB8rpu9jk8L7e6/lLwcgysLucDtAmikLy6xsqq6e/dbchCuyPk9zMPcgyPWX0T1q8VCOOtHm/lCSCsXJCFcGGBI1wCOdGbj6Y8H0qgLvB97V3fuwmv+m7Gb1MXwMP9n5kXJ924DqglXDgnttPhEXWp+2e/8S/EHMs8kORrtyJvo4LDi1fS5OxCevTxP5I22v3pxVdPpIO3350uX99IjaGR1NptpJ3+CM8M9velzZVraWv5cpoc6Ut9O8vpoftuS42+zdRIW2kvdZQAAihWTSMNN8fS6TPn09/+2383nToLVxFNZlAO/TmUE4l/itJkUOR2rBVqCJqRjJ4DdIFlSljMSLq1jbAsO4owIL2MMeMwPx+cPaxLxs4hUYfzwhDpNJmp7zd7ArbQfV3+neewNEoswGNfdrxwH6Ocf9cKlHvf3oavheFyTpC+A7xW/4H+veq5ZNFUDi7litwsG0JBBMhF15X3nxPGCGn1kVg6FBxEGU0G8IXPUN7wVpEjMCuqIOsjAS0VTHd0VAnjj370owo90vUMhFnMX658V5KZfs6NaAKVCfYwnjUuFa3EbjCSyrPsCPheBnUp/7jD/2QlcDNh+1ZKAI1M/1VCQiTdUAKzs9OCVcnV6wGD7BK4taRhaY0wKG8l5MCHl0LGv7d72pdhgaUieDtHAA9VAAAgAElEQVR/+xrrSqA+TuVm4Jyimiha7jUzl0hd2HoRVkqhEoKd+4nr7HAHldf9B6UEbqkhQJRkJYBgQRmgBDg3G+at5kbWVz5BOUe9vICbKQTEojcZBWM8qtxRK5Bdyh2x7TP0ku+YTfPEybPp3MULageIAqA/AWNOonlubiGtb7fTPfe+M222UrpwdSVdX9lMc0uH0+jkTFpd30rHT9HycShNw/y6s52uXzqXRodS2lq9mu6750iaHodMbysleaxWijkAygbm325D3ef+wS//Q1moG1skK7fT+MRUJIqzp6rqZN1hR8nT/hILlXEnxPODn/ikBAz5N+aD++B+hCyCNXUwyBcNUMD7QRmgIEtF4Ji919StFEF9zVvIl2vXAt4CyXOM8C2/Xzf0/P1K6WXkUvV6oNOLuAxF+XyGiJfKqdxrONp8Fl5Eh/VTiiR7CYxjEMbNpbnZhaqWI/KE5CJbFTUJxIQAFNwkB9SXPQF7D3/6T/9p9b94+bWXZTBBREizeUF6szw0saKLEKtEcZcSCH42UZi64DLbpPWxrz4XSu727y4ncDMh0BHUHe3ZKyfAogZbe+3qDcWMKcdGy5EYJh4Gvrr+0LFzdry0amOBdHNttFRxt//hPIN/X1kkuaNXpUxyULBcyDf7u64ceG0q3S7FVXgWjok61opl4zgnv2kinrp4xHMl7L6McLfw90ImIVr+vj75t6oTwGrAsvRYv5XA7/U5rKil0EbgmpK7/v1eXgWVk/U6ES/Yt/N7IMTAdE0Yx4YzvbjDGbJ8M3eLj8l58SIoBhNUsgUNcTuNj41USWUYRgcHRwUjHRqbSO3d/rS8tqHnxaWDabO9m5bXozMZnD4D9LtubybImdut9TQ61JcGGuo4XCgBr0ykXwgw9R/eTelv/uLfSr/33Auil6DIksQ1nb9k/xd7ojM+sR+C2yagoCQg6ef8la88LaOLinp+C+eNC/dKwUpRGeEj4t2sUcKVeASilshouFIBlHuA97l+h27qIIBS8PO7XsgjxrxuAFgB8b55evjbyJ7ycxB/tuKtTCoDL6PUSsVjwR7v0Y8ihL8TxA4LgTAMpRD1CGNj41K2KFojnmjoQjiOcSXsxgOPgLAQhWasSdYiBhH73hTx3MsP/fAPp0/+8A8KtTYzN52OHDqseTByaG1lJaCykEzpYjueQLxBSzSsg4EuT6CUc+U+KmXEwT8IJdAtJG+tBKLcOglnC1cLyY5Wa0MDOjY+mrY3t/bxW3jB77eCsRo6RVSw8sHtcSslsO8zNlXZQ7UGsepl1ZTHqH/e4VPvkGqVCsHWpxEaCBzHnLXJMlS1M0ndSa5qDGpoAV+TXcG6++0FcGtrfDc1dICbh4Tq97tvPDNcz3hsNg54fRPold/vrQQ63yg/f/veQIQrBnIHMSkBYvpDEUZRab+qebMNnZWWiPhoPbm5rWYsVBArhjwYyDDWJ8psmLDRNqi0kdQPz0ujoWphYs/qqjVAr4Fm2t5qB7kf4TXaRI5CKbEROZ++HSlbx26pTO5TQiMerAnYRr/2jW+mn/8bv5ha7SRo8yospX1RTISyrR6VdxxC+Nq1K7pehDfjTo/mJ5/8sAqdvvPqazk0FJBTJ5o7lclRQ4A3gFXK8dym06HLaq316D3scFCXYM6FnnWlYCHttWnh65AL18FY8o+/bTl7DVr4VgacQjadcJJzHgjlMn9QCcaMNrJyivBKFAniCcQeigI9N2WhJwChzZGR0QwFjVAQD8FT+X3fgIgCjQDE2IWQkh4lcFCx/liTKFrGmc8XlpbSxz7+kfS+979fqCE8UxBHrVYwrI7kQrgqXNszHLTfEyiVQGlAlwrh0HebE6hv+v1C8tZKgMSwGmzfWFXXIHg5trbWVKINzSo4//IC+TvO0akdkEAoPIPSuicCULbZrcfEqLTsHLMjqNXCLM6yT66V3y83QK8vurNS/TceJxaMi3WcPDP8lEW7XwnEWWyxGD5bHyMLyb2Mjqpe15ASpRLYL9DfWgn0HJzyzawEfH4WvC1J5rj+qCsC91e92XlKF7/czP6b9VOiWkD2SDDBwJopBlSrkRuq82yLlIJCZh8rbTS3hwzajgi7mGtILKSrG/pda3dXAndjfSsNDAL93E6NJkioPVmFW5ts4v5M8w09NPF3jucEXkNLz/UdLWhT+vtSA0HUHEy/+Lf+bvril76cRoYn0vrWdmplI4cEoOpd8v4glyIPqp+ajGioxPUhYAiBvfvd0QCJegj2HMvCzX4YHxslfZnsjrHic6xPPnNoyJX59T3Ua4+Ue6W0+lkTHNNFklVh1sCAUIKlAinn2PPn/W6lUMFE+6nbiQRwiYAqlUF9XflcjulDxxHhINOvBP0yVb1cL3ki5h9vIGDGUWfBQ15QO3oxMOY8oLFnfOmHAloLdJDh6iI0HBpS4RjvUd/03/7cz6WP/8BH1f8XL+5dDz8S8PScI7AScP1CBx0UngChxNIQrMurMt9oGfI9UAIdS9vNkvEEiJvhakKwBNcG1Zuw7BHz6vUowz6+eFw/bwYXe8kqYH/0luUV/LS0/rWoMh/3W8Wte1nC5XulEuilMBB6rjpGGfBb0RqryfVu6i9i+mGZdLOG9lIClcBXyr87TNQln1PUTPTawPEmAjTHE8vxK6lns/BRkV2PB9cCCRxNcwjzofCBuV28eDkdO3Ykk2OZ/DmeO4pgt2qy3WvseK+uBPYpkRzmsWCAOsIWJzUjbALG2cVrhEdssWnju71nA+UBFj8sPDM/jgwOVUqccwsWmEMg6iXQJCbMxt9N42OQisHZM5w2t6OS3KGKjqfHOLJ5Q6g3m5EA5vejY+PpuedfTT//87+Q1ta3FXbaaUcCUOtXSJCisFKgieDlNymcqCO2tvSPoiaEChDGixcvyZKNNQhVOlDUyE9xbUbZoEyIffMe+5VahPJRrX086r5d0Za0drZTawvFu5eGB0fSxNR4mpqYTsOjQ2lmalbYi0YfnhNht119n6guv/f5Pa9SHiCpclEnCd8I+YTHxaMbJURkIJRAuYbsDfi7/swCX6ElhH8fCiBgoHENu6IfYUztjUAZ3WwGFBlhbyUgjyIrEdNa4JHiQZ47d0HjhyLAMOE83O/k5LRqCpjvkfGR9Bf+wp9PP/7jfyZ96UtPpatXSRbflRbmZnWP6vPhnGbe591KIPa3TIyCibeUT2UTGq/BfUrgraikLTx7C+puyVsXOPzGCcO1tQ0tzEuXLgi/DPxJg1iUPfcSuCX7XRcvti0jXE8GKFv23UImIFR1IVheJzpoJ1M09BKW/n3PjVDw//mYss9q3btlpaj9XMRPWTDhRuNKxuJzeMLEdlZqtoLsGXR7LnuBYsgIn6Dw4AIssEvkUC8hjtXTlwSzzeNnLyyYDYlnZ170WjWH+cwt6FjUIUCH1FqTPFDwtc/kJitjUv4B3dvLVvaahGgdploPC5UK3PNQej4dAdtBSdg4wM0uBUTHw8rc91XPiaLosZjseuXlvjBVoYR1HUad5E3pc5chiE43uD1REecskHIBzYFRFVb+H//nP00jY9AK0ARlJG1uRRtQBJbXF81rJLwKJFmENDqK/4knPqgwA81ZfC0IFzcep7eFeXoiPIP1O5SmJyblFRC+xbtQs5/+KDDjOBCgIdzvuuPudOfdd6Tbjt6ehkYGJeyBRaIclldvpJUbq3qGCnt9cy1tb7bSdntLsXiUhueujNVHFCAEMgqVvAH3VO2BXCBmBJMViddJ6YWUtBLlueQJ9O2l0WEaN4VHFVBQ+JZA6kQlOoaEEueNQY2zPQIbGuurG5pzw2yx9mEe2Nhc03wxXiurqwJAjE+OSR7BMXTPO+5LTzz5gfTgg+9M97/zvsibXrui8xM6xCszqV+VD3APjh69iOv74lavDx+sFYv9YSsBUz0wMCgBkAsnT56slABkDrdSMBaKPYVwtoq6vYZuHu5SiJeboxIsOkE3KZu+18Pyjd9bWMQiLRPQXKPtkX3nysU9Cilkygkhe+SGRuchFEFdCdQtJcn4LOsVutAZy5h+B3kSv701rYTg6pmsTt/XdHQs91spAVllCcs48j5sVhYx84HSRxksLR3MLfaMxw6rUxQILSquOxWTvdZBx03vfFoqCcedPU6lIq8Lh1IQV/NfjWWEjywo/NzLMCmv860ofMvrKpVVNY/90cOgtbuXm6iPp1dfeSP9T3/rs+n02YsaT3IS5B/IfyEUuSa6pyEodluBI6/GpMjv8L319TX1gKZy+td//dfT6OiwrHuK6PAekMVYvnhIHMPe6tT4RHAw5bzKxQsX5CF8+MkPae+CfuE1/DqEx/gtnbloyoKRR17IYUGHQR0G8jww3qDLuse8u26mSvL2Bxmj14MtevZ3Gf4pk8KMcQlh9Vz4OtD/I01ChVB2RPgHpJcg3LQt7Y92n0EwB438esVFZdbX5esrEvQkhHnYw2dPmRJiYmJMyWHGjXk4evRIOnbsNjX+ub58Tb/jfqJTYCdSoIKzIhdYjlO5rur7pm5E1T8/cui7bCrz+/UEjIRRDGx7W5YFmXOTefVSAuXG69UUoRKwlQVfCvFbC726VankXn50b/iwWB2O6HzWIaQTVK/Lgt4vxuAm8m8d42RhupKzWtS55Z/vV25cUd8gC89eBm3q1GmMAHcJPdRy6rqImy2ITkKtxlLISbBusWiL57pSrHtTfE5hC0kyOPSJmV+6fCEdPHBY3CnE1N1tzMlaXWijd1K6LnzL+6gL4V6flWPu79c3kZRYjbKkbum/lRKoK6n6tTjM0MtbQdkSM0booEw31uGSGVE+4J/877+afvXXPqeE8fLKmuJKYmwl7MIsNwcC5ukG5T3Cglx7sxktJylUYt3RexuhfeHCucgRtIK/xgWM7FMlqulrPD6e7rrzdvHjOxzz3sffIwv3y1/+spQJigQhyN/AVDknwsxWrAkXuX+PhfdgfW12KYPsJZiuRQZXVtKeE76P8VFXrqUnUOYKvJ8N2RwmdEgfCvifmkORQ1LOKIwb0GOunVhZXVcMn3AM447Qx7BFeTqRzXhBCgeCiLg//4B/oiyDh2gyCBbp/9veUz3DhYsXdVy+wzwQQvL1mcTSAr++Nuuvu/ZFER76visBW2rGJlOmDmrBSqAGztknkG+pBBQPIy5aehMdGoi6VVgKey8kK4HOZu8I0W4lEL8uhZ8mR0rgJgkJLJGsBErL0krAEMYoAIqwC1BDFVDJE2Hhk4TqWOYsTAl/KiD1k1tb0rFQXAAT99BlSRtiWwthfTfC0OPkuDzCno0C/A3hwmZAULhhu9YE+QoLrqpac78S7Q4T7EdgEWu91bWWoaB9Vn5RKV43BDzPjv/WN6JfS6Dlis2qchMlLaexL9G8pnzfCWLnpEKQ7YorSAy4baiqh9OF8xfTX/3rv5C+8503VC+wvLwiWmgeqosYHZfAGBJb7s1zQxQhcXwE8J/7c39OSeIvfvGLauHIuVmfPDsMxLMEPl3UBvok5FACzCnVyFBZM89WFvb0nfStC2TH8T1HpQA3cq6c9SpJnJWAjTBDN8vErgyjnFPz3nT+x95HR4m4HiCKsvSPzmrNaGspiG07vHTqNKAXJ0RjLwNEmKp7s5EzMT6VZman0tHDhyTgEeJLBxaEzKIiPfqatHLxXcgk9m2sp9iPXBvh3ePHX0+XLl3RM2FVeq7gMfQy4HopztLI6aUI6p9/zz0Ba2K7lQgD4FO4kTwGeuD0uxZFD/laeid1yuW6kO6EC2Lguz/PCqNn0rObwrX6XQHtU46i5gmUSKXyfO5oxnGcFwAOpiKVXNYeKJJQBlYCVg5VGErhnVAOWhDivCjDAR6wTqeqqitZzVrUzwWZJUHdLYCB35bXXxfPMR59agLvwiMJlVyUxGVigWJJHTt2TO+z6P3d6EEdMeEudFfNgvF3SuVVenO90A/ltfr3t9pQXRWXtcrkWwEHOKasx9ykSKEVVHjxGoLE8v2qN2zRI9ZrFC+AmgSSz9NTM+n//c3/kD772b+TqDpdWUYorafJ6SmN5crKasV5X5+b7nvtFM+hhKkqRoATtlER3WCgYyBME43z+HjVoY3jUllNE3gL+2Zuzej9bMROKYQ5v61jV/yW11QmZ+mxUHpbHtNK2GfcSF152Diwp+Hzd8mGXCRXvsf3HJLd2W6p3SP3xljA1ySFsLOnEJx6LgwG8eD09ExaWlpMB5cOqsr6wIGD6eDBA/KUaJBFPmR9bU2KmdwX5wReqnsd6JPXgBLhWORk2Bd4TuubG+mFF55P589fkNd2//0PiFsIJYI31clp1NpNOvdUg47XPdH6a+7/6OF7uovF/rBzAgyGbwQBwEKmvBo4lCyQohl8uRi8sPcJp4xVriY900rUN34pKOKzbvRA5/tRer3/EePUUwio0jNyCWUCV9fUw7qUtVfoFCsBqgTpEVxSQVRCLQvlumXVyQfwu0bq2+3RWaziI3LHtoI6o1YTEOPb6ezmPgvl9XaUQQh+ez4qvq/I8QJrjQAjN6BN3OhLp06eTksHFoWc2SP8sd0WNBjUiwR7LTFbV3quSDfXSyT+i9zMjqkHut+vEtsFl0yZcNR5dPMBMez17MRk+TssT38fQII9tU5fDXtecVzGozy+f+/7olCsUo79zbTdzj2Td4PBEoZTyBenZqYVQqDjGWEHPOooQsrEdMUCLj0jBAshG+aDfcgxP/jBD+qczz77LFor91wel6c2PBhtOSujZyeKuXitmHlu6MRrdTDL7Lj2NhBcDnvyHuEPQ3jLME21P0E81WDNVhJSJoOdYkor9NI7VPy+CBPJy97e1j/kjZFSStZubFSNegRb7adQb1tRicXFAwq5RS/ovoSlPz4+kQ4ePqT7JMTDeNOMiPvh9YEDS2loiP0XDMEAIxgPUD4IeeQD3jC5MV6TU4iQk7udtdPk1Ew6dfpEunrlujxmqPbJHVDc52Y3MZ/dHq8BCCU6sO4RlzKtVAbfcyXAhZiPhGcmBQ4hkXgVSqCXApCQqFA/cUt14V4toOw+lp/H390VxnVPoR5DrwYuK4ZeSqBMtoa8LWCx+RrLjj+lK4yFzTUwDsINyxPorvrVfReWua0jX5vuQXmB4JjR93twkHdqLUr+pI7CK8nbPG6dVHeczdce91NCPSs1HXhleSNRE+JGHUDhgIqyOQ4ePCz3GOGHsgBK6VBLzEl4OKUwFgQzJ5rLz8vrsPCtf+73ca9LpcH5LZT9Pugw95tQonGvXUE4sVRLVFrZj4L3W9skFbshsL2ur1RupVLA4zMJWwAFIkG4vLohdM7p06fTL/z831QOCU/h9JkzEuThdaGEOjDg+qbnO9vb0TQHReB1xPP73vc+7cvL1y7rfPDnY31SVxPzEWuGYk6UDphOx6gVYmkHLLO1G0rLSVDTNPCeKTscYir3OH+jIEnr2dCJ6wsUnQW7OZCcT7CHEL/v9CYXWV5miyXaYGZU/vaD43Od4gA6cEC5Ebq00WT+9tvvVEiOEBDreXpqVoqXDmIal0a/jk/Cm3wALJ93v+NOrS3LGKISCP2XXnpR4BfWO0gg9kMoyX7te5oXoZAIyYGmY5+wzmlkA8MtCXnYZHnsVLQ3GbRQZxio9R2oG429FMH3XAlwUSa4shIAO0vMK2Ba5WV2BH01cf+JSsBhqCoUUpymezF2LmCf67TXaSp+MzdLMd7crMZ1DDwTu7fwMGGVPoc8jE5TWy1ZCINqShM5AQulUmg5tkAsUpZrxop3YIbdEMt9BHP2gGTBWth2BoM6Db9fKVDVXYhQQljqyHrU6T0C9rq705+AGSIUiC8PN0G67KQd4IvNZtpcX09Xrl1Ld995Z2rt7KQBIUL2Uku9fIdTm/6vUnpBksazX/u5TQ4BjzIgSPqeVQav69/3cXiWUBOemyRwZP04jt+vr75e81wKqfLvUMTd/3ohjDhHPZbt85ggDGHAA6SOjKPBofT88y8qbPqP//E/Tv/Pv/l3ep/uZAgQhGJUnkML0dk3pTUYigLlAWx3o2q2Y7AGxXwT0xNSQggkJYhzpa7XEeubfdskeZq5lxDqmudWKw2PjVbKhXs04yZriT1oBeDYuq35EHA7qdnv5jnkIkIB+J/GIeco+L6tep6JKCCU8Yh4TRjGgl/jmBUJgp54PQKW6APjCdU2JJb8Da5fTUkyD5euL1cEhwHRr3xMsINGK1MU89kzZxTeueuuO9Lq2nK+jmgqg8WvBlXIgV04m/o1hu46xrlAxnEsF/ch+B944AGxlDIfw0OjOgb1CWGMZY/oJkrABtutvAF/5y2VwM0s8hikWG29vlN+Vv/cCVC7aLTEQxMrmZQ3ki+wfhxcNp+zlxdgmgBvNAt/ETHm0JEtTlw286d4sMTpnRearQueYzPHuR2zdfzTBShy7dpOTEc4gpRnUFtEWMDPoA9YFKA71AFtt08Lp3830BS4+ligENrxDC8J39/Z3k2DI83U3toRnn90aEyFTFigdDDabgcVbWySDVlt7nDkjRCshmN6f3gIFz5ce/Un3ouy+I2NSILR+BrOHOCqg0NDqQ3vTt7c+v3IYHgwzUxnoARveC66ZQp3VNgUvsPG+poQMBS9EF9F6ajEHi4bchGZTkGVvHhE+TjV8TKGO4ptIhHuRCtWs4ppGlH0UxUNUoFLwrjR37mu4ndgv/15ZWzUuGm6rdOI7fZ6T7UfmcXRYQwnM0thVL5nizwSsIH795rz91o7dL3aUYcwLP+f/pmflSDCG2Adg7IbH59UMtOPyivuqpLvk1CB0548gK+RYw8ONtPM/IyOPz4S/X1Bcuk7fZG43M4MpS4q5H0Lac5LZzbOy3uiUcgV5BxD0NdW5r6p2DrLsezvJLZzmI/fczwEsIEGWN7sFZ6Fu18JoSyPuh2MqIRQCNEg8BHyCFWEvC1+lAHXgjIYHRuLfU0PZ3U3pGiRPdQf1eSEOfsbrsmWN+VGRRtra+n06ZNqTwqqJ6gugjbagAgazYuWGxZTsbxSM9NI129czY1/pioFxnUwbiSX6TyGxyw51Ha4zV58byVgCGm5jqsFUfxRKodjR+69dU7gD0IJ1BVFXQl8/etf16RZCVgB1Bcz11K2v/NmKY/vhJXjmFU1YS1hYnffVLNuPxnJlyB1syIplU63xd2h1a1c64yrFz2w6g26lQDvt2g83hfCnclVo+ndvuhZOjCU9naC4wYhJk4XuqO1d9La5oYUhC05bbYUSTe+T0k73kZ7L2Lwwt1nYcXz5uaGwgUcQxW9A0NazMG9HkVBaWdXfOhNGt7nZDMFSU7omQYC3PjoxGi6dvmK+tRurW/I8ieGLeGYoEMIJRvjGbmBUKJRGEeJv916W4zER0t0V92SsSKzJW1B7NdeO2WcuPyOIZzVfOVkbinUfYy6FVo3AOpKAAuyhIiW57Aw4z79u3JzVu8VDpauKVuhAVXcFZIOIrinfvcr6bOf/WxaWFiSgCHEAyyzORg9nctzlMoAS5Lj/JW/8lfUMP2Xf/mXK44gWf5jI6JumBgdkyBT+8kmjZ7I9/Sl8bEwHphDKYms/CurP3sOZQiHa3H8v6u6NtMzeGyk+DIVuFA5GxvaE8TPA4K5peRpaby5URBW/ezCvJQb16XXs7NSAigDkQbCDbWxoftlrKDYhsef7+I1gN9HX8Lvo2tpDAC4zf0pUlpZW9HvqX8AVUWCfLeFd9OfpiYn0/j4WDYqw8PGoOS4eAYRxiK3EsoMw899ncfGoiuijKrcWwTGWgAUpv9ATsTacbj31krA+6aXLC3XBn//oSmBbsEZy92LsZcSsCdQ1gmUN+LflonhXp6I4HLDVBUGvItjVNj7/ojBxbXofw0qVbK8piF9fzMSZtbITmpV58+C0V5CB20U9ygIa+5hzDPKRTHmrAwo7kEoRuOTeN/FVeura6lNv9qBaE2HUGVhDA7jlg/pmYVjlID4XrZbEupRpt6XhoZHowPRwEDVuBp0Qkx8WFR8FqRuk7o+C3nB6PoCBbHbjjg4MdHYuLFouS7GEFZDQhVbm+uqCMUDQmlNTkwrHIQHgbscwiDOwX0qnjoAFG+4q0tSWI6N1MRazxDRUoF54dq69NqoW7sozHqopXzt8EMpoL1RbMGWVlSpXGwU1DdRZ6NFkrwkd6uv4UqpKWzYyR2F4kR4h0d1s0dre1s9hAll/ff/3V9Lzz0XPW3NA7TdirBLue5t0ITnSj7mYPrEJz4hAUms+nOf+5z2TMxBWLH8QxlMT02pdaUte+i1o0o2vGKMMoUrFM9uiu/IcySoa6Z3YGzFyTQ6Wnk6TiI7Scu6unbtqtYfgp9/eK0cJ2gbhmQdc93IC8JXCHqsZpKoKEL2QBuLPitPz59rH8JYGpIiffHFF6UAyAEg1FF2ExPj8txZ69yLrPmdXSkhlEY0kw++n8XFhTQ2PJrGJ4J6e319VZ4oxg+G1Np65CLkBSiUhWIIA00KaXOt8vi4ZytSxmp+blFeinMrZa4n1lCtkDGjg+qsO3Ujyuu/VA63Hb3vD8cTKIV+6U3wtxepw0F4AlYCqWhqUm6gamPWcgJ+vzyHESqKMWaX1IgkSMK8QEjy8b5db4TTDqKZ7mbZQjRmmNfhzsYk+j48cbZ2quIu3NhMWlYOuH5XNHnxZ4G1bqW1FaoQo7qwkTndKQRSNWeOqRI2kdDd26u48fn9NrwtbRGfi30QT4CFhlDFBSUG6UXA2JsEbW0tKh+5h63WRhqfGFVZP4Lajc4R6lwDCbB77703vfzyi2q9+P73v0/CgqIYYvp7ew1dO5sneFWC44X3+BuBZbigW+VZYAU8NpggPf51i9/z2OtzLHGvrXLxl0K7xPmXa8frxyG+0sssDZq64VH/HgKofK9UVl4z9fN2edsFC66Po+cCqoo3wByTS/trf/XnZQQgaObnF9Pyykqmoo5aAMavDFeyfkGckGKyrjoAACAASURBVHCE6/4zn/mM+O4JMyGM+T4eJfPFXM1MTWs9cA7mGXZV5i08uD0haphrGIClSDKnTrnPGXPmJaCsXN92xUwKYwBGCzF87oF4OWHN2Zl5RQdQWOQLEYgI/KBvnpY1z3F9b9X5+sOjtbfMPYmy/upVJWmDCZYmLU2FlFBK0GjwGRY73vLaxmoH2kynsK0tQXB5cK9c6/T0lH537MiRDOzYiPj/RtBDcF7nJGJ+DX0Ni97jwXgTRtrciCI9r4VDhw4LbRRGancorZcSMHfa20EH1RXD90QJlAqBvy1kETwsiJspgV7WUB0iWv8O2XedL/fa9SYA/87Cxa3qCJDufqQS7v0kHGMjO1QhC18NOHClwy23S+rz26oJHvpQJC6IIwbuxcqCspey3W7rO4awQSeM5U1zcRYRG50FR8xalsJAJP+wjoiFu6Qfb0CIkl08Haw5aIu30u4eCwvCLfjr22lsbFR5AiwVeRptaB0GtClkIY2MCKfMa6CKoyPjqdEX51xbXlM/VRKXf+QD70uvvfZKeuYb30wf/siH1BEpEl6M0WhqDg4qllxSAWNNWhlgpDn8I2jeYCT/NP6E4W5BZc33SyFbCmW/j5J1LqgOQ/SYlQK2XJ+eny4BXGtzWD9nqSRYW3XFUH7e6+/y/IP9EUf3MQjt+Xy8T+4nPg+8/8//wi8KYm3SM8aetcL8Wbl2K6X+9Pjjj0u4/vZv/7YE7ZNPPpn+1b/8v9ON5WsaN9MxoAwmxyek4LG2FxbmBIlcXrmeWptbEqBTU9E1TqHcnA/x2Fvo43Ui6LkuQlCeE+YbYY41Ttwey3punsRttG3k2lA+PJi3CKnApxTVvDZouE/OhcFy8dKVdPL0KQl1Qj6OCvBbzs8xvZd5zTEwQPEEiN2TxWM/BiJrVXtRv93e0jVyL2I72NySYvrA+9+n9/HueR/Dixwd+9YQVBuIZaja4VWuZXUVxdgKJZo9q8OHj6reIBBfmZ58mzqibgh43Sv1mJSGZ/mdypguqEW+Z0qgtH7KcFBdCTgcVG600iN4KyWgmDgY3exWu1hpaCioXVlAWNoR8on4muBkG9tps70pV9LC28KcazTXEe4m1+8klRWZhcvG2ro+s2Bn8bia0sqD543tSGQxqQrDZJeXcNDIOHHX7TS/OBcsECimNglhmAujdyqbvn8Pa6+p3sy63/5GGhyi2cle2ttpp43t1TQxjmDHqu9LQ6Mk3ml2DcvjZpqanVIP3cUDS6r8JAY6v3g0nTp9PqCmu5xnIO222um1115Pf/RTPyrr6eihg1Ikzz/37TQ/N5t+9Ed/RJtAUMG+DumYmRdRACzwgL4NyJKEgAvPK4Igexp3vBfCDbbqLCz8zFx5rDz+5VxI+OTEfV1RWDDZE/Dr0ojoJTTrVvvNhHzdW7iVJ1FXQF2/LYqlxIaZ60y8H1gPjCtCAzK+f/5//cv0q7/6q0oQKzeQ498oARtb3j/cM/P5qU99SkIP4cJ8MibH3zgRe6EdeSQbPqPDQRchyoMDC2lqIuoH0m5be4I5dcwdq551TRiHv5085doJ1WDFE3rh2UlalAsWfnDrjyp5ikHR8V6CdtoGBfeA8F5dWdfx3fQGJXNjZTltt9rpxRdfrnh5uHbqH86dO6fz3H///Tl0E2EmFBnHgbqGvYiRBJsxBhjWP5+zdi9dvioPBe8YGpS1lVVd4/333JsefexdUmSMxXZrvaLOQAZYGHtNW3kJYUWF8O6u7oGHFGnfgMaK4/HciWCE1+O58XHfKtxT/7zuIXOcP1QlUFo4N1MCCM86OqhuhZXaq1dOoNzIWJWqfMxQMzYLCwjuGsrcT5+mfwGY/G3F7YzPB39LKIiFFM1pYrFV1kdBW8v5nDQ1W6BDT0Ah6/ctwVHrY8B3sILmFuarikwQO3/i039SG+g3//3nxU8/MjYeeQrw6f3EkPtkkRE6AqaH8pqZmlDnKSE2BhpKDB9YnE9rW6tpamIo7TXaaWpiOJ0692ZKu5tpdmEm7ba309KhpfTKSy+k4dFR0dX2N0ASjafXXjktyw1udOUZmkPp7Jnz6UNPPCGBgBU0OU7u4Wq6euVS+uhHP6xYLYvaVmSZVHUCmHjlyDA9eKPIbGc32hqy8fCAgMga5VEqgNLlL9dRGSry+w7vlVbi2xXcHKPXuUohXfcsymPbaLCCKQ2Z0jOxQPDnHL9SUiTU8SS7mGyjyExCvEIPJSVKv/y7X02/9VtfECpIhVIDAaPku4wlv7PnG+frSz/4gz8oYYK1DP4diCMhoaA2CE8DJa/QkGL8A0p8YqHj9RGLZ53TJAXOIeYa1NCly5dTf3NQwjaI0Y7KykbgO1GLUOW4Xh9WvOFJADXCg+l0p8NgQ0giqAmvEMJE+bDvWDse85i3vrS2viEoLfBKFBf3/NWvflX3+vDDD+s9KxIR7u3u6nOSvYq/N6LRDmN32213pPe8973ap+fPXxTj8Y0bK8oZHFhakqXOedkT9979jnTo8FK6dPmcSPo4hgV1PEdYx+uTZ8sl7kvkcLnin/HlOl0cZoUcB+ygv+peQCkHbxYO7aUU/rNQAr3QQfWNVGm+HnUCpWBgcRkDTfwfQiwEKD1W/82/+XfpxIlTAXFESVCXsNfQYDPwCORDRw9pYVy5ci29fvyNdPnSVU3QgUMHtbjDtYsk99bGpiwMIGJMOosIOtrgMw8UTCSEM5SWNd5HQjigj5T8c14+N9b7PY+/T9Y+fC6HjhxO8yzkvvBWsAofefAhYZpxdUUwtbyi2CT4+7HJsXTy9PH0xd/9UnrwoQfSI4+8Mw0ND6RvPvOVNDk1llrt9XT69Jtpbn5KC/XwkYPpxInj2lwPPvhAunJlIw02D6bl6y01yKZgZWNtIw02hrQp6G70yU9+Mq3cuJ6ajYYw5BcuQjw2nP7kn/h05DrojNboV9iIxDGKCioJxkXQCyGIyH2spms3rieS4eKTR/BlTpsQuh1UVQmxDdhetF80ysiVuFGZTLgoxt9FWMRj/f0gGIs6DB9XRTwZveT3XcFrSK+Px+fl+X2dJfqpFPJViAqoYea45z0rGysYrffMocTFgiDzg88IA4VVGKEB2Fghf3vpxVfS8vJq2m5FMx2OS2c07wPDgx1GQwkgkD/wgQ8o0Wk8PWEO/gaA4GJHlDYeG4IHOgXQMwhEoMrQX1BLgFfAvrjt2LF0EOt1ZlZCn3/sm7j/qMBGtdFfgHVQKgF7zhAOrq7eSGvrgQZC0Bsa6nAQqDMrKoSqlZ3Gtr+Rrl29rpATe+TMmXPhnebxJmzDazwVrg1Bizz41//6X2v/sS6oaXGl+4/92I+lH/2xT0upkksgKewQFsWtN25cS6++8oqMMsb03LmzqbW1phg/11NC0W3pO/dmz59rYf+hjP2dAwcOyVsqc49WlhXvVzYqgW67br+MmFhB9FIU9ff2KYGVa5dvzn7WoyagtGZ6Wf6lduK7bFIGggFi4FnYCGgmBUtjc4NS6oC4WRH4or2JSqFP0VAlZHeBSw5KYImvBRhm2kur65vpmWeeTZ//D19Qg/st4t/NYSkDml+wiB966CGRPUECxe9vXF9Jv/WFz6fLV69LWRw+eluFoKhc1b2UTp18M73xxutqG8im2FXnKKmsyuKtrjcTi6midie6DgXGPihxPS5Xbyxrgd51992Kw7MwSZkiPGenZ8QlMjE5rt+88757Zcnd8453pGeffSbNzs+lZ597TgvxscceFaTw6994Ot31jjsTUDSEPjDMSAAGD0pgl0kit9NA33gaG53URuE+g98i6oZff+3V9JM/+ZNpbmZa/PFTk+Npefm6Eow/85d/WooFtkm8keDQy8uTQ7Rbojs+f+ZsurG6kjZAQhHOErdOp9jLlpJIsZWbQdjHM/C6tjrPMefx2s9qzFK8Ln9X/r78He+TKyo/N3fSzd4PlAYCPX6HB+nj8L7DgvYYHLbyWtaY1h7lHiohlKUlyf2FIIicAbQC5ALwbCPvFSE17o/1ZKFP2KEL/NBsSMCS3P/whz8s7xhLGIOitb0Z9QBAlrPwhrWU/t9LB6FSWFRlP88HFpcUwz+4tFT1ysVa2d6JEAvwSYEAhgBT0E93Iq1trCnHhMdw9er1zDq6IUMKb5R8wN4OWPtov8h9Ejp0SETKlVKWqj4pQrOMCc8oDRVl5WYvL730so4DDJT74B63NyKuzjEwnk6eOJ3+7b/9txLwUmiL09rn7E3gpk888SF55ngCqgxeArVzUL8/d+5MOnvqtMY6mmKtpzvvOCbPVgZhf39F0QGxnyIU1AQxtjuBeOLe8bToWYysGhoZS/OLC1K2PIDmWhmUHoEFfslNVRnKRbzfY1VXCqUiuOPY/d3ooN+vEigF9L7VLnc7Cq8cy2WCsTplYdAkWwlLSqsDpllqN15bEfj9en+Brc22MO48lODta6RrN5bTM9/6PcUGL16+kpEwWHRJxVooASpYFxfnZbFyjvbOXnr+pRfT8sq6jjE3v5jGJujEFHhfLF2+e+rE8fTiiy+I6ZPNEnVa+/WoqzjlOtNcvh2JXYc/2Lg8VEXdBvY5keYXFtIHPvCE4qzt1k5Y2FiBBxZF5IUFOzM5JWscS42FzHWKhnhjTYsaYY4Vw8aFCZH8gZvRGxLIeZkPBGxfaurcm+sgRWIGseHYfViOH3rig+kHf+ATYlsUh8rEWPrN3/zN9OSTH0wHDh8O7K0sfhZ65Ea4BhTV+fNncwIv6IkdzpGllhuFBBVqp+WjhWhpUdvSLgVt+fmtfu91VYZnSq+zHg7yJvJ3/Ptea5v3Ao0W69b3x7M3neo+8iZ1MrwMaznm29m0/m2MCxBcruXll18VVBQh4sbyCNbGQCgAul9JsLeig58TkYPDoUR4jdFD0he4JMecGBtNS4vz6diRw0p2Hjh0SLF1DAtgmcTt/TA6DY/Q8FGABf3wHQn9s6I1RXiVUMvlK1e01rHSuceBoWF9TmxfYa7mYJqcHE0HFmbTCMWQXh+NyANZcKv+JENgIxQUmHy+gxJYXlvWuscAxAACDcV9sqYZ+732noT5ww+9S8KesCcJXvYOCCJqX0AJra2v6zOKtRi/f/AP/qGum3300R/4uIyf+HxJv2PMP/LRD6XFmVn1TjcU1V3OXN9EzkOhylz3cenSxar2B+NwbGomTc3OVF6U+ooUSXCvj5IosZSRphL3e2VYVHs5b+pbKgETyL1dC7/+vXJz9PqMSXP7OzYME/f0009rsaEIVDmaYXbaJI0QCBYGvoleLjeIoMj8A23ckrCjMhe0wLeefU7JsJOnz+RFFAlZQq8if1oMJALWLZ2O6Nx0+tz5dOXqDVkWUzOzWgB4CBH2CV6Tc2dOpZdeeEEc5LfffiwlWuFl3n1v/lIIYEEyASwSXHBilfYAuF4E6+j4uGLky6sr6Y/92B+XUjO+3wuCySYZC40DmO321rYSxyQExycnsitN3DGKk/jd9g6WfrBchtUcCq/ziCIv4KCgP2y1uAr68sWL6bajR9NP/dRPKYEbjKBHpMSXFhbSAw8+KNoHLB7uC6WB8L9+/WqOT1OVOhgeRl6QqqrO88v1rG12J4Yt3H2NZczfSsDP++8nflU3JOpuc/mdEkLaK+fgHgi9Y66dkI83WTn3vRRH3UJzRW1HSYXlW84T3/nOa2+o4lfEZNlDJ8/lkBDPUgI7AWrgPFw7+438DX2QSdICF0UYkoQ8cvigII/sAx9HezhDnanw9vrD6NBctqJa2Tz7p06dlUfC+UzlgCV94tRJrQHgzjwIb2lNtgNkwe/vuONoeuyRB6UMHP5AaHK/hnrbw3FYiH3B2LDuEdbXl5crbiQUDrUFyBaHpgb6Apxw6NARrVPqJJ544gkpPZTqa2+8pvHinFwTngfjRdjopVdeFrSWMTEVBMoOBfmhj34kvfvxR1Njdy+dPPVmunLlUpXQDjkTORu3KaVS3hXP/B7DEfTf7OKBNDoxrnCbE8GWeV6nWjO1trN1o7gU8l2/K1h5/Zt9nkDJItpxu24eIbqVEvDiLBe/Qndi5wsaVQaCpsq4jvRA3drYzkyMYQGgSQULy+yAtgK6E4/Bee6bwgMA3TI4MiyKgueeey59+StPa8LfePNEWCIDgxGK2N0NEqnpuTQxOSbUjKzy/kZaXVtL5y5cEZEU/xaWDmjRu1gLqx+s/PMvPCdiuzvuuC1NToxGZ67c4agUVBGbDPQSC5ZNgnVFAo1Fx/Xdc9+96dOf/rQS2Z/7Z/9UCmrpAMiDQYVTRgbDA9D9KtaNWzmQ1ldXtXlJFJPYjqRZFM6pufXGpioheSbHQNEKYSYWp8MyjJ8QmiipLeYhPDdVh6rZ+KrqE4AYXs5tQaenJ3VthAWIi2IV4XmIFnd9vYKghlBpVeGS7nVDcVNARLmW+ropBWkppOsKgteG9d5MCBtiVxe+3ijlMa08S6uqF8S0/E3kGUJo1/9xDhs49oTrnkcnfGTvLIwif499w3oNGOi2wpsrqzeUMEZg8h7Xy1og3wTCjGdi9CBxzJUzPdvB2rMelRTdjd+TDNa9D4S3hwfqZCnxa4yXyxcDc6+wTe7rTMiKUIbJzvgtUEfqWr74O0+pFoE1p7W8uqq1gJdh7/iJJ96fdnc308LsTC5Ia8qgspHENVWRgOwRGAWFAkSWALvmXsiZcV8LC4vylOz9DDYG5Rk4TPb1r39Tnj0e9+/8zm+n1988rv3P+lW9y/CYjnvPPffpGOxHmFvZGyGcd4U4ev/73x/FmZub8szPnDmlUFAF6YQmhYT9XiABUQK+xmAJ3VadzcLBQ2lodESyqVQCZQREc5PDg/V1XHUiLOpKbrbWLZe/50og3LcQ8KY7+I3f+A31FHj00XenRx95LC3MB+9HaHgqYSORJpd2IGLnxssz0AgbwzAFH9sAcgVFayRc+fzq9eiNev16WE5MDhPhTTc/u5AOHTqg2HdzeDBtbG6ly1euyQJoDo2Elp5fUDKUyeQaBnPC6MXnnxPEcmaWApbowFUq0FLgDZEYy7BUFhGxRBYl38Fq5thPfvhDgvIRvlISa2wi4ryDzbSxRgVvDqdlWgjGJdxzPCYI1bLVIXTIju4HrnQ1DNmlj232AnBLQ/qJ48c9jrkWxoHCnfBckhKGzJnmLXPOizq4FTh2xkNWYntHgsOWl4WmkEODEdJgUZaC0xXFYRlGGNCf1xewE33ld8rx9Wbx721R+/vl52VIyN8nOdnrfQt0b5xSwJeCvPRUSm+1tOS9nn0eX7+Vjl7vRdLT12XCPjc2Z52Hh0VbxxmxXsL8edddd3ZBMBcWgzbBMepWhiPbiOJ6OSYFYSBvUMasIXUIy4YKQp+w07XlyBMxB6INGR0NOGNWMPacpiZntB8hsxtWcjils2cvpN956kvpq195WvfU3m0rbBLQ4cE0vzSfHnnwnenatQvp4OKCji3rX/DoCAdZbvCsfJ8QUBE6BimFsIbnhwcCFkWI927FyHmX5hc0PtwH90WTHqz22dl5XfNTTz2l82Kdsxenp2d1LcikgaFByRMMt9nZaR3n2G1HpFi5d7yDvn6U1pbGixDT9kZU3HvNE9lwSFG5kMEhnUu1CRPjaX7xgPIoPBQmyw3vK++5JvzrnmY9HHQzL8Dv83z7zSqG6xb+zSz+t/IE6lad0TIOATBAxJR/7dd+TRM5OTaTDh+O5BMDZwsEQa6qWco5MiWEMfrW6mKVRMDuxMJAgPIdhOydd9+l4125Ei3vbL1oQWIxzM2nO++6I7333Y9rgZy7cDG98tqr6dVXvyOmRtxYuL5HhobDjcViGg62zLNnT6cNWb3BDRJEUQEJK//JEoQrKFfQch9Gb3iT8h2spM3tbeUquD7XKRBzbW+1hVO2ImSB8jnNPwKXHF6Ai2SoFIZuAlQSHkGXACbHwKqEqkFJ0l0Ry/FQzgPOokxd6/CAE3WRkGtICcjNNbFYPj/XEKG5UJp838gIThleR1i4XUKfgqMs/Mowj4VvKXC9hkphWVrqdUu8Eqg9ir+6rPncY7muyLVualDf8ndcY+WpUGcBnK/2rB7XBa2IP683pPf9+nyGBkYh00h6z3veIws0iNFI2hLOHBWWHaWqfNd2wBRVfZ7HlYY0pafCeCI8EYQrK2tpZXlDWHsnWTXGaU/rCWXC9fA3AhaDgmMRU78d5I27mqWUTp8+n06dOpO++cyzwts/8uijoikBigoQZKu1qdwfFe3smwcfeTjNzUykdmszHViYzxXmAwoH2yIuFWmpBJhzhU+zEuCaggtoQteqjmu5AvrQ0oHKqFxeuZEGGs10Y/l6Wr4RYV7G4Ctf+Yruk4Y75ATg8GF+mNvxKagp9hIesOg1xobTyFAYduubq6nVhhwuKFbw7K9egjo9ILFSRjm8xX4hTAbQA4OJe5uenUkTUzNSAl5XVn6+d/ZxKdhvpQSqtVPjkioVAN+5rU4g9weVGPYi9nPH2onMvK1KboLEFHA3EDxXryyL5KwuJHyzuJoSZDlOWcZtBfHaaacRNkNu0sxgeyMwiUAp9fusZS3cIMxCo2PZ4OJtbLfS+Qtggy8RrZMAawwOiVhL4RLFKRuKyRObJ0aqzSWLumPB1a09XQMoASCWolkIpeb741wltIzPCZXxfQrPdkQp0Wn04dCAr4nEur0nJcJQIqCxsChAQ7Uj5q75AG0SUKxI5ObsNdejDku7O+ImchyYzbjVyvwvu5Fc5Dcu0Q8lF4rG82cFLeutv9NLQt/NhXkeA6NAbAX5OktrvlQY/l0p3FFcpeFRCvK4hpv3XC7nzRulDDP6uuoCutxsVmo363dQbw/a/b3upkVx7Q6PhbJE6LAWQGl9/OMfq+g4iI0PDQY81j1yg9s+9hr7gH94xMyJmThLQ0q8VjtRIyNlm3tdsA4QqM7beZ5YG/ye9+84dpuuZWtzUzm+V187rvwZhVsADh5993sEaz185Eh6/Y3XhFIDTXb5+mVxEwFRBmG3uDCb5memJfxLz4h75ryVRdwXhgWeANewtrahe4Jy2+vBNAz8jn6+4uXPyhDDBUGOB4BHBcwWT/zuO+9WpTx5Lr7/2GOP6/7wrvEC2Ls2alA0UGmIdXd7K01NkIu7URFQkivhmO7dIGXWCLg3RXocixAq73NMwnaDw6Py+Eu5oInfNZNxN1V53fK/WQ7Ke9KGjNcsz8fqncV+v0rAlmZdCXSUQcT1rN1ZkAwAE/jss8+lK5evaUKdDCIsQvya/WDXSAPU1XSkg8OnoAqh6fgnA82ifPnll3UeiM9UqZeTV/wtC3pnN9MuB78ORS8Ks0CznCelMRDCt0pOkenfCZcND4FKQ2CXFjZexKUgsXC0daBzZY+BMRF1dK4etrXN5rUl5xCalaiFFd8Vr0nmRsESsevukJeE7m50niqt5C5rlnBRFuQqj9/eDlRFDskhEDRee2HdME++Fs1PDvV5fj1nFuTiB8qC2Bva1o6vq1ygNzcmOi00vcC1V2rILCuBXuuxFN6dz/fnJEqlUv9N3dqKuoJ49Dp3xxjqbGbPodaNCeSqoiAn7uMZIYJA/tmf/cvpAx94v8ae9S5MPfUWO7tpfXU53VhZE0KHIkLgmghLRodoLERn0a+A/FTklFBGGAt9fU0pARwWhCjzzd5krjCQgJY6L6FipzWw/G2FPQivvOfxx9Ov//qvp9ffeFPnPH3qvLzTmbkFCfUf+qEfTg+/66H04ovPp29/+7l06doFASpoyNLe2lJyemZyQs1XSuPIIViHAxknrolcgHIj60E619cIL9nhLsZseHhIAp1xgxgRaCchGHsKUczYFIppZGgsvfux9yjUE2sfCpVtUaEsryxXIWqOf/XqZd07IV3i+Czr4YFGWl69rjXO9QOOIOzD39w/c8TxGCvWAglp5k69tw8cCPqPZsgA7yGtj73wMsu9wd9vVwl4jZVKwPvm6KF33BwiWgr0cvGWi7v+t63GXpsuvhuDY8FUWnFxgcHvYytR+Of2dtrMqCELHdoSttrbcl2ZCL8Plp5QShSatNPYyIgWxMXzF6SV52ZnKqHliWFw+Y6EMZz2cLD1DYjCWZXBFayqu2m9hbwgocaAVpZbp9dCKWS1ELJF43gs18r5eYYFFCsBCCbXhSvL79lwfM4mQLE5WSbrRwmnUK6weqLQeI/7sSAnIRcuZWf8u+Ygu4ygfjwuVli+T4VvdgMGyYPFbEVVdVfL6CcrPis4Wkja63KIyIooju/akFg5NxO25Xrzd0prn7mqK5Fy/KVoa41fKoGtnssdEETdi7By9/WV5/d3o/NZx6uywivXeeX1Fd/zfqGwEYHA2giCvdgL5lsCi471+DM/89Oq3mX+T5+ha1WE2xDKoUw7xYpqpKR1vBeV5zkcZQCDXmdWSimL/tgLzI+8QXJBOWGPwgFVZPZQgAYYH6yF53/vuTQCxp7GQZevpcnJ6TQ1PZ/W14NM7fTZs7K877vvnnTv/femL/yH30rf+tY302OPvSsNjUFL3Z/uuuP21JeT6zHO3XBbIJ+Mu2WIUUJY8lTzkhOwkRb7KxSAksP9e2n1RvQgIISFB4JCIx9CUZz4uVJT4Z2H3/VIGmzy+Zbuj4dC062gguBhBBFKlePPzs2kvb2WEEAW4ByfaAJ7Wp7zboRBUQ5uQM9x1Zx+MRRl2ZLWKCCvORtMjH+vdYzHf6tHXYnw3X2N5ktP4PuhBEJAhjUqoZMX91bm+4n3Ik5OkstWqJ7JFag5xqAwwlTd4v4BAZsYGxdK6M47bq9wzR6QMtbYpLVZjuXKlc54XjVGyWX3torjWuI68SxCqEb234vU18dn/M6hIJeVO6HthUtDa21itV6MMJHRSCKOy0ltC2gpAIT/drj8MxPRRMZWtjU/SiBYIjsEbGWoyqKPRWSaYHlCOc8ia08WEcygIdAt2EKIRwjPjbqtHNxqkGYdPNiQJtdyv6WrkAAAIABJREFUzoB7RNFL8A1EUqx81K1tf9ZrfZrGuZeA7mUF7fMGZIHfrP90d+vD8ho7Y9EZl1Jp+PPSuu11jwC2ULISItrPZroN5UUeisbmn/rUJ6UsnCvAmsXqV0VukVj3OTy/njev0ajIbclD4BrB69sgkqW9DSlaS3kB5om/ydfdedvtsS63C4t9dy+dPnVKLRrHRifkOSCc19Y30/HjJ5QPOHbH7Sq2euc770+XrlxO//7f/zsR15FLO3rssOhLUAKdR3cYxLZWqQT4LsJa9BKrppPAcGrKSwL1h5Dmei+dBzW0LUXK+JGTEDIKo2arnUaGRtPm+lYaGBwUfHZsFJr2SExr7PKFbW1D5IjiuZGuXL0s0AkVxNQKuWLYRaBed/we1J+bypNrsGGEZzIzPxcKrujxXa8HsAFhD8BGhtcx0HUrjHKf1P+2AuH9wwfv/v54Al6EYbV0MOtacFmgysLPlojL5on5s3BL4WplgHLYzDFsblKJ5HZbhVWXLlxM3/rWt9L8wpwmX80y6KaVFQmUBYzEFgVV+Zq4DrD1VjxcpxOPYKFLYe9rtrC3oqiHXcDeKyy1FsVcDofZk6GNHNe2g/eTOca5xr2d4EF3mIxwGFYgi1xCuBEFNtvr0TvWwhTaDAugSBzHo2PvlkidvWixNzAgywULxhaN74vwHAvPVakSU8L9RvcuhALf5XOsG+CvHBPXmwW/tR3YbLwyJ5OrBZzDYvu0QCkSshTo5QXwNealuscix2FLvYyZlpZUZfXX2mbuUxL54PX3/XsrpvJ1KZRtyfl7XvveuK6IjVaE0bCE7xJG45lwwr333iO+Jj5nPYWwAUSxHR5s7oDXa4yIbXc9cvs1vx25tgg7KOG6sREWbM7BWfgeXFxSGGSJIsTVoF5WtfjeTrrtaLREnJmFCiFyMBSNOQSysr6mwkHW2Oc//1vK491z791KxPapu1yETmJM4mrrhgCoNXl1yXTZYRheuhrEdXg8CH8UEdfCnqei/8rFS1qHQv80Q6lJ8IoXBBbbCLtAG4OieOSRR9LIcDTq4aHud339aWd3J732nVdVqxGNmcKbHRkmZBzHEKx9IIAO3t94AibvwxtBvgiiPjsbvZt7PMp1WnoA9fi/xqi2P8rfloculcChA3d9/5WAha7cz9zVq/ICMmWylQMcKeEdwJ0fVnfHa5CDmzbWI/EKpQTuKjdMOAglcP7COS0KBp73FXYqQgSsAqMedOyqqCoLTyNLagvTgrZCh9SEhRcx94GF59COwzouhmGRRMydhGtUdyIsh5oNLRSX06f+SDCLgbC/T+6shIJgmsREm9q4Dh2V4Yjuqo/ups4Qb6Eizp07Ly4UN98hruswBcdyboTblGKEu64/CpRsHRpRggJwCInWl/YEKsGXvQ3nD26lBOzhlN8pwzYdj61TZFUPz5QbY5+g3Nc7uSYza5usrnBKD6kU/v7bwt+vbSTwmjEFQowlyToyn01YklRVk8/ZTR/84AfTD/zAxyJG3E+vCEJ4WKswykbDkfpDY5CnOjzNTl7I48PewXiwUGQdbm5Fdbc9AV8nlihC7PChQ1VYgj7DB5YW0uL8Qo57X1KykzoDqBSeefZbsoJRBmrocvSIoJxmFwV2ibHTLbi6V6ut6qAFCcEdijVg03TfU71AbmATxGxRP8K+pwNeCVcu508eWGtXtQEYQFRlgyyEXiPoVdTtIg00GzLigICC8CEZH/t3T9QbXTmvQnkyjivLa1ICjAv3zfXyzN4u17/v0+PtMXF73V7GjPZTD7lTN1g6Cja+/X1VAqWL3HFPI87MgEmDZiVg4W/lwGuHjuwt2FpV2CLXAKAEGFwaQcORsrK8Wi0yBqBMJKJIscBv9XDOwzFUD3vlwmWCu1LwWNip69TurtAGQgLk6lmEIlYLC+nNE6eUoKJYCysGAjY2++hwxJpZLCrSyY1nTpw8rdjinXfelRYW5tNzv/d7SkSx2SBuk/UizypCVIr15uuQ8ITwrYiRY72jpJZvrAZ8rzEooYRlhedipUsYQmORi98USqD2ouD792vuk5oDvh/0wwEb1WZRHL6TLIa59Lt5lApAY44Ky/TLZbjLQreeXCsFtYVtXbD7HP7u27m+LqVbxP5LJVB6AwYKYBywfhEMxP8tGKIr3Lb6R3/kIx9J733v49njy31wcx+AIMDrdCzrXGsoBodN5V3m8KbXZyj3jnes/ZVDmzaGEH6aOwgQJycFDaXIM1qjNtPa8o00PzOb1tZX0/GTx3OL06TOY6++9pqsfxEHrq+nH//xnwj2gA1YfTf1HsimEHydxH857l7DwS0F6Z6/F/k6+oHYYHQ+KgjssjeRx8nINieamQutDYXFwhB78/hJJWnvueceebIRlg1DdX0LiKupTzLSbXtTuH+uHU+F6/D14kHw+uKFy0HHfvttmRJ8W57yzMxceDZFTqpUAL1yAF2KoOjZXK7PmymAjkz6PioBW/+lF2BPwC6nLP6MVukI/ZwTyKgUf25vgIlikLFUZLlut2QZnDxxQgihG9eXO5skJ50QGlZCFIApKleRVHWw4aXAIBEbjwinWAlUUNG8eerKgBwCbjTxQDfjwJoA+4+gfe311wOWmmFj5AbUTWkiKhf5xzEhmkL4f+f141IoE1NTWqjXr15Nly9dEveJQw8RwgrLGKusDFHVlYDyGgjRdpT1uwaA950g03egx5AW7XSK4/vOBXSEV1B5UETHJnM9hF1klEAZg4aFtP4ohXB9UXfPSSgQz0V97L2peh3f30UvlXNfF/z1z3ysukdRXld5/Y4BdyzaHNbIQgi0CAqcZCUWI8IRIabmQPTYbjYS7JaPPvpIrgsJEIDP0QlH7m9uQ6DFgsnnj7lpal3woGLfQAtZ2jkegxKQp5nx7iOD0ep0cmIi/ciP/IgKG+k7QTiVngN4Jlj2rx1/NbO27in2v5FpmkfHJ0SJgsC9du16WlmLZCow0TBK8u7KhYXlPMRY5/vb9X0G0WHpsej6c2jJcoboAONlxJ3zL1bIrsTlujB6NjL6iFyWDRidX/soACnkVDgmsqeVu7OhBFAk/FOYth0NtOBK4jcHjxyu9hfyYGIi+iCXCGYbR/K6cyLY8+bPKgMuL8R6JKK+1uteAJ9/zz0BF4uV1oqFfimcKgTNblgvcIxocebEcYUSokI2ew6QkAFfkYGZwxTt7UiInnjjuKqS1SnIXCwkgdXQMPO5p500EFKgC+tfak0PopUAvEKlQiPxU76uBEC2eD0plIl3/o5FFNC2sJBRRvrtXmC0pycjXmjhur65LSV3+sw5bZp1ehFDTpbvzRYvjKmMm4Sj457APYvkU9xfB1WA9VfGFkuBAXrKx+J4KMwS7eKxYp/YurVH4MSi3s+xbKNQqpyIqIz3P0pBWn7aZXFnZS5voAfypvxdqUzKYzhxXj+HX7+VErDQqSsFb1avdc+l14oV7k/85J+R8GfMCF/C148iIJ7Ndw4dPpg+9rGPpbvuuiPns4ImojSm1Ns6h4S6rze8ShA/ISCzdZyrkxFc/akhA4BYtX5bMFLyGxKgrDPi12Ls3I3wFKyw0E0szEyn7a3NdPL0iTQ41J++/e1n0223H04DQ01Rrp89f06/vf/+d6Z3P/betC4voKVqZc7nzoAF60EeeucyjNALLWF6Fq9Rrtv9CPyeFYhe70WxpqIFRetZgy/wWHnQpUwFlxDpUsg1PR2sBHn9d7yM8NAk7AFzbIX1b+HPEDLmwMyVa7sWMNOJ6alcGxCcZRhH2k+FJ1BXAo5CeC3pGor54X0bfqXM8trtpQD47ODSnd/bnMBbKQFZmTnOL2sxI4WsBPTZTsflk7eQFQFKAGtEiyALPTL+V69cUecgYFlbm5mGIls2QZBAVITEZuD+ibtqEPPomX/evPSxWHMyu2C81ORvZXRPzRPQBOQQihPDwNdoegOVbEk9LXdSlMlJySv+xuogYYzLTOWl206SSOZ4N3J9AIlwL3pZKXnRM05YbuZ1Ueg4P0JQ5HHIIRUWE9Z+JMoI5QyoArVkNVR8vi8sUdYuwoVKY88hGwpqb+4PCCnj6s3me8MTUTervgEhX0xDoXtgyIj95v4LBQS/69pLgS8FVlMC9cVfCWQUFcfX1GR2x0IZlorA89MtVIsGH7nbkQWPFaOPYaHhECDjy8a35eYqcmCfeLIgcFiz7t5FmI7vowSwHE28F0ZBNP/xe6oA76ITjtAJ4xiCO9coDDQUNmXtYzwRMpQSKMJJeCGdY+XakHZbyX2EOc1mqB2gwxah16HBwfTKiy+kM2dPp8XF2fTG8VfS8EgjNUca6mUhMMDgUHrk4Xenu+68J62ubAvSrV4GuXgyxuzmYcEI83nx5jBQrube7cuFbjlvxbU7LKh1kHn+2RteixhJGFoOQbN+VYm/5ZapwXWkYrh29HngOyjnMLA6iexGFsTMZ4RBAzUnRQ0F+KWrArsw79wvEYEQ2CS47YUGl1YvT6CeC1CxZ5GfLNddue5Lo6fuTR9YvOO7o5L2BuveIHna8kS8LautQAVJqGYIZQdlk2sFxIezo1BJIIM6EFIjdHpBSr25mGzIrvACSORQvSirqWYJl/elIhjcOng60OTNhnIJ0zNTSjrz6y14jLBoXdiR9tLW+qZi7CSXbGn5uLIGEOhdlAjRdMZKRs+NaKZSPuT8lnQFOWQiIVkzmbBAyoXAZinhtgiAcn66PIDwiXTqOEYIF9xdX6cXnC143w+Ln0UOS6Pvnftt0kaSe4KrLif95GYjjNJuGhwazlhwYKItJTor5RSD11XZDDqGzSOIcKtVMWOaPoMak3Kj+Fh4Pjy63H9RJu0qFMJcC3nVH93RCJEo3DE+kbvPwdAZYQrCb8OjQ/JmaOSDcpycnJAyGx+O2DECwxBBI0V4duiLZ/9dzldJoMc8hTcVwpe/XQVbKj7xCmV6CtGQNEIwOu4fiKG+CuSAtxnJ0UFVklMkBu1J2ey8X7mt3aQysor+pJEGmkMiMoRXi9zTAw/clz7+sY+loYGGoJSEQ7/29NMitls6MJdefe3bqdFsp6nJgfTiK9/WHMzNLaUDi7el2bkDaWR4UjUNsJ2GJ5tnTF56x6PrVkx7Mm5KS9/eEH26u9d35zgcz15x55464UfJhWJPcV1GD3pNl+f0XsBIcp7LjKul8nGkQon29Y00MTWpSmMR1Gn9c82BLtKeViQjcmiALcpr9Zpgn9WFvJQGZlqtDuZWCoDPlhaPff+UgCe2DAPdSglEUivQQe44hOXX9bqgKXZsE/ca1xolUFkQBZ9GV2igL9pTQuXKJF2/dkUTZe2PABJaZySYHGEUFPXuYDOt0eIxNVIbC5yG9nAIUQGaqaURGlZ2Fp5eVDFxiEXHMQnPRHFX57lDe1DfFL3CFBEi6K4OlrDo4hIJgRHXtaP2euGWZuslbzYvRH7r+fI5/Rm/AbUlAZdjtgw4whP8dVSmdlM3bGyB3gpZj7BDyIuhMTdPKQWBfguXTBHyknVm3iKdNyzZKkSY1wOFf1wXORUeuOdcrwvevAaIiRPvXl1dk7LhtUnOQpm20p/6U59Jd99zl8IdYMWHxkLRSYiJzjyaBJXrymNkmG7MTUEQl8cZAj1tfoyGXCFaD5P6t+U8eC6k0IqCOb+/m40FeXg1b9qhqMj/tNSfGs+gb7cl5UiERCyljf402ByBWErr+8y5s+nAgcX0+LvfzahrP1w8H6gavFeqgE+cfDU1mvTPuJGu37iY1rc20sz0fJqePJwWFw6nqemlbCWHB77bzlZ1TgzXjRyH06gJqntdEqZqidop1PT6sXdqYkOPvdezlKaSt2Eklu/bIi/DmqWF7/2EAGf+HMmolLDCu6HISaZHXiwMOJSmwzwyrHKluPefVnQ2GHwdPNeVgOecHsXl/i4VRWVd5T/82X92SsCTjHUfieEs9FsZCmrPIPOb1JWAcfcW2jyDSf/GN76heCaxvrqlYCtC72fopZXA8o0bEgJk/aMBTPQ8hZ+IBwkffr/Zyp2Q+oJKgVii2/PJugWDTOfYLJSqRVhD50TCleQYwjp35qo6aXUnqeuT6td15Vpajcahly6yFxcLSfHkoseABY2/U26eUqD7e6LkKOLNhIeaVF7j3nJLuZqZHgnqH7GzI0I0KpFJjmMhBU1vLOYugZciDKjezHNzFa6aa1tZW4v52KC+IirG8TaYM/HMr0RTch7Cv6+v6x8jzPxy72za5kA0+iYRd/DgISFESNyPQ9ONld23lz74wQ+kH/+J/yKNT0L8RZ4qkrdx726NGevX69lzUBdqdWsuk+xWIZnOfgjh1Ov35TFKGKj3gBS8ubb6OrTrMrjAvff3izgQ4STgQU0JDDQCggzmfXtrJw1hxQ6OpIuXLyU+I15+9tTJQLVtbwtieXDpUFpcmk0nT72e5hZG04Xzr6eV1SuyQUaGx9Pw4Fw6euTONL9wRPdEfwPIDvHA6o9SqDfy+rKx2OUR5bCmBWhdGTKWbuJUX8ed+WmENZ6NoPDEAtTAs+uESmOI96hj4pq2d8JD9T6nWBXjgNachM9ch7PbjtyBlYm/jxEmIZ5Ddj5/6TXqvcLiLz2FuhK4meAv3/+eK4FyY/fyBDpWXLbws9D3ILNob+UJ2Ip1fI8BoqADZkBirZSd15VAaVW3d5NCDFAva9M5aaxcQeC12Qx2K7EoUTxb7SBWI0EWEYxI0kiwFsKsbsHXLXNTBpebve41eAJvpeXLsFO5UdyovLQuK+FSKAAL/VKZ+r1elmi3AsKa61dPYmLGEHVNTc2oTP/DTzyZG3efV7McNgg9itUQXU2+17sqtuvWHlQEUO6qBWDu/sQGpUIcj299LcjRwKITznHVM1aejIpWxHQReLBiQnXMIzbqRJoYp3tcS94A83nhwsX0zW98Kw2qijc4aTY21tN/8xd/Kr3rXQ9GIrOfsEFs/hKiWVpuXgOulyjXQSmQtvL6LOfMAsnP5b4pjyMFl4sbeb8Mi0GDzD1DjsaYWEGyn7gnuISMmsGCaWAPJdA6/QFTbgxGZzv6WRDI24OR94pw8czr2krQMUBbcfTosfTO+x8UZ9ELLz6TFg9MpYsX3pAnMEiCu28oDQ5MpXfc81Camz2g0Cr5IJQAOaRyLXncvGfNFFx6n+X+Mi1KqTw70YXuhLgFbKkssNx6eR8eZwn84p/DRaa6AaLK+Ry6A+DBnE9NTWi9kdsRHXgOd9kzq5QLnVmRMzlpV1cCVhp4Al3CP8salEB5/TZw92nWIsS8uHD0exsOertKwJ4Am1cD3crC/y3CQdbQTIRjsuQDvvSlLwl6hyfga+iyoLI7Dv6efqSG0uHmKlac2T/5DUqCTc+m4DMhDYaGhI0GK1135W0RhoXciVHqdQ0SWV+ApcDlb4RVuTHqlpDLxsvvlEoEIVu6tVa6/k5UOHa7xLbs+Z1pL1wxjGAhHIb1LN71ufk0PTOZ5ucWRWsMYgQhMT0xLdjjgw+8Mx06cliUHnR+0jFbm1Hk1Ed/WlgyI6HMsfknT2x4WPmXrc2wshhzhBBxaf5+6qkvqxiJvJ2FZd2KZkwQhigJEq/QiVAMxDHE7T48nFbWlgXRXV8NEsPpiSmdx/UmxHThrHr44QfTf/Xn/2xa31hNc3OzWqNYmcR7RcBWhCvKOeRayzmuzy+U5aUCthK20rbFWFrHshxzuAfuqbr3VoaXgFSbnt3JaT7n2j23GDoApZuwjPehAPqiErnRn4aGxxQ3RwlI6K+vKhQ2PTmhhut4zFCo3HXnO9Krr72cnnnma4mC282NK2l17WrqVyipP01NHUz33ftIGh+bUfMmvEB6Te9st6vaFa3hIixUeux1GLDDrOQlPO8eh1JRskZ5WPCXRprmIqOByji+hX7p2TnPVipofk8eTOssw6EZG8bZe2RuZlbGBjLESX0rEn7nEJKv2YLeBiVNccr3HCqqPIXsStTXWF3mlUrhPwslYEHkDRGae39iWBPzFkrA8TgGwdl5OEsQOmx0EBA+T12AEmseHZ2UlVS5f5sb0uD33nOPhAHZfDDRV65dluDju1wXXYGgjlWjbiimGxEWMfQxFmS489Wi7EpiOfbfrbPrFn0dB2xhUE1y8fNSUMTf3fUPXtTEYuH+QfhCkEVow4LDKAcWLQIZZApuLSEAxkXW80RYOeJnacLXQrOR6WBUpc5jB5ZWBNWe6jbe9ejD6eVXXlMfBn7HGNFSL2LgJMY6MVnldbZdPBhVr7K4UygkCez1dXHXg1h5+mvfUIIyrPKgVHBBkJRZ7pLF2qBtILQWzBtIHBUrDcf34Y9hDOamZ9LU1HQ6+eaJaJHZbuk+6TH7F//if50eePD+tLYeXPQoz5aQXB2ESrmmed+V6nVB7/kj/Fn3tEolbqHlaa6Hk+CQKj0A/22hhhKwMcHYs4Y5BgYS/7RnqBwmBNTfl5qgVqB15l1yN9A0NAdSK3MOUceyuroiqoeF+dn08IMPKew2P7+Yvv71p9Prb7yaZmZHU7t1I50+84a8v73dRjp27IF0x+33pP7+4aiF6A/oJjH90hMoE7UWuFK4rU7YpXsfd2BvZSjH41B6wF7/lTWfASh+7bBOKS/KUGfpSXheyPtxna4bQAnwN0qAfYMSYMwxOGLuwsh1aCjqQjp5DSssX//QQECFLZ/2AQyKnJ/XVPlcXze8Xpg/8v3xBOqC2Jq8o21zw/cCHfR2lACWQ6mxGWhK0wkHoQyITZcWgq2ozmZqii8FYWbhgdX4+KPvUojhySefTJ///OfTd77znaCAHYkyexQMz+QGmBh2jK2Fjvve6aoVE1MgFzK6I8iYb16wZMFuPLE3RrFzuiB+nUl3EQ5KqGOp8jlWGFBTnu+5525dP4vUAt7PVgQIQRa0rPNclezrUGn+1oYSqoS28IykFPsGou3m3p66XyFWTpx4M9HkxD1wUT54WLZ0uLaYK3TInrwFFeQo5rorS/TaNfjb22l0jGK61XTt+nI6e/a8wkNAggkBcgx7LpyLfALX6/N6007OTKdx8c2MJ+pLFLoRVXgzXTh3XuuI2eF8Kys30iOPPJT+yz/7E2ljYy28zuaAkDZlrwtbaF5fdvvr1mpnziNRb2FTF2SdMSnpUjphDuVWBoHlRnLaBH7Og3jtc5wy4WglgTAmH0IyuIlHZiWQ+YQIB+Gdnz13Qaio6akJtUbcbW+nmWm6jC3qnM2B4fSNb3wtXbtyMR05upRW1i6mEydfU8vXweZ4euCBx9PMFKGgKN7abIWHKuqLzIhbt+S5ZoAE3k9WpFqDORluFtdScZZjbSCAjbMSOcf3gGyXY9QR9LEvPZ/1GH21/pUANp9TQ5Bpc5XxjALQ3slhL37n83HMrbLfR2HQOQdg4V8pgSLHYwOzVzThVp7A91UJlIrgVkpA1v3bDAdhSXkQmHBzfsBVQljo/LkLVU6ACbZwYFB5PTO7KOEXjeT7pcH57MiRQ+nG1WuyAnkfAQLiiPZ9LKjPfe5zYfkXid/IG5jbxKibguq1R3UstQqlEignNAQ/QqK7G1fVqUp89OFpeDzDkjDMr6/qsIQgXFyaF9yRv7HsKUgiSYvlN9gcVpzWvWsJB4j8jthwkeiW+7zXlqXo6+b8KsNTpWOsZIqKqJbmfrCGqXY+fvx19T324iXJ2gURxSLKCbK9DJUzBBSvCosTNAtzAWcQ87uyuqkSfDYaFAfHjx9X0yKsfcaE97k+03e7+RDv33bb0dQcbord8sqly3GtAwEIWFxYUPjq7GnCT5vyYGCNpFr2Ix/9kI4/MgarZ19UXBckhI5J1wWTximvs07+qBvjX1nwBbFiabiUsXEJlL0QQDwcEjWCCkvfhUkoCs5vqK2F3Q55APhxEGQogYatTlo9NtI2if1mU6ygeEPzczNpoH9PSmNxcT7NTE9ojFeW15WLu3HtcpqaHk1Xr59Ju3vb2h+jI1PpsceeSP19I2l1bUv7bXUjehbs7HQXX1oZSvDDT5X3aXnfuo9sTUdivoOIc+iwLvRLA630pjBOLNC7w6bhRfv8js3zXX8vUHCGGIc8MZ8Wc8D3GBtkCErAFr3nimO1cr+Pfd5AlhWlUaBryQlir4nSUyl0SFcetHyfc87PHe72BGg0X4YY6gfyhi3f9983+139GPUwhTW1BVe8zm0kc/jHsTrQOF3hoopxNKxbKgY71m83zJHPL1+6oo/LOCmv7QI2BobVtk+FVc2mLH3OhyAYHx3T74IGeldcRKdPnkwPP/ywrESaaYhQajc2YtBEhxVqd8/3JfdRGPwIvTCuVByGwDa3fjcMDmGPMnT7SilHLX4UX0ADtze30tLCos5nYq65+VklpFCIbDgsXRYQQp/3uF9R4a4sp8YA3dnIgcAZtJW2t1qJXgBcK7w19HEYomdxWwxE+h7Xzfu6z3bkLUgYcv+EUxDSjf4+bQDOS7hIqJ21ZfVqYHMwDtp8gsWSlezQcmiT2s0daEqJgENnzKkA554kzFN/OnX6vEI7CH5+h7JBwTEvoFdQCigH0QhvbOj+P/OZz8izU++F3U0d/9jhI7LaPvTEhzU2X37qd9UAhAQqSoDjkVN46aWXcqU31mh0tlPiNBcLenN6jr0Wyk1u5SAjIguzTqiu48FxPy6oqnvSHQXcASTYyvR6Z5xj/gOmiCJEMbi2JARMGD8OB0U9PcJ3MPU36LHRTCur69GNa+V6WlpYSK2tjTTQ2Eu333YsTYxFZ69zZy9JSV+6dCGNjQ+m5dWLaXNzTWi/gweOpUce+SPp4gX4rYZULIaCwAgYGBgOg6LoHGih7PthfK1YDQPvhHY64bQygev54N4sfyxQLdB7KVcKN8uwj70nvNsyJGOlBPURgr+sEVF+YCA8M9apc1xaEwVcm5FGCZTytB9UYVG8JxhyrR7gZkZjLxnd673vmxIoFUGpBLhIKwEm1s1QsADBtN8cAAAgAElEQVQl5DO0ynUCFIxZKWgTFUlNL55yEBFapbvtzxyXu3LtupJaTBgWri00vscEoAAmx4NlkLqDyxcvSrPz+6997WsiiAKSSqej8vzAFh12MLJI90rnMrWpHJAw7eujcUsrwaHTT3wxV+JGUVOfiOVM2wwyaXJiLC0uLaVjR49K0B8+eEQkcwg3rHw2fCSDSVhHIptG2CgIFiFCAAIwrDbyHNvtrUTlta0jexWMMQ+TyCFAER5O3Dom2rcblbB7u0HBjcXD+MxMT0nIojzZIMTRERIoAW9MPI3YFh3Gy6pZjb2mXL/Berh69aquH+sNBQNstzkwot4KhO5QBgh+rtMhLZ17bU3d5phLxuqXfumXdE1f+ervYg5onSHwOSYsmSj1f/4bv6Fz/cxP/6zmnlATxGIoFfpUyNPY201DI4PyBOrWll+buKwe6rAiAPJsy9J1ArYUmQv3oSgNnVJ4Mc9lOK2XwONeZXRkEjnPndFPWPWDaqhEEV00egLfS61Fqx0G08j4SLpy9VIaHxpO66vX0+zMVFpanEsD/YHzv3D+ipTshYvn0tDQQLq+fD5tb28pMU8u4PbbH0gXL15Paa+ZWrtteZ+qTk5xbTYCbOhUQj6HMusIHY8nwI9SadTnweHLUjGWSoCxKZUDSqAe+sFIKxOy/hsFwPotf89nHBO0GfPJXmB/IEvqSkDzjPFQdZXDrugogXKekQ/1sM/bFfr1733flYAnr9wUpRIwtK+uBKrEcaEEpAxyJbAXfymIuXmEbRkj9ObzAF+4dDnNLSyI6dPxQ2Lldp+ZOOhoKfJ45dWX0/kzZ3U8BMRTT/2uYsnQxdq6dSETi9Z/s4lsGXIfUXYO7HQ7AZPe3NxQL2GEPmXhuN8z09NpZm46veOuu9Ps/Fw6cuhgOnj4UKBxZmfS9GQkZjkO14OV50WChTU8PBpFWyMjEsCGCKLIaAKC5Xz9xg21nwSlgbBxcsveCvfkHgYqkMv5AJ75/o1r19La8obODw87SmhbLTeH0vrqSqCsGkEyt765Frj8vOkUi5Z7e5NHVgIo+RBa4ZER88crYH7GKP1vJTXqNoqKccBjIGnMMygfvAOsMRPyPfTQQ+njH/+4ulyB+b/99ttFNsh5mGfyDyh4rP+/9Jd+RuuCY3EMEqSMnQR2o184ca+9cm3by6170mVYQ4KpEQ1lOEeHf6bjDZjEr/S6y3AG53SIqdwDVRghN/fxumfuPFZel6yToWbg4l2xihIg17G8spEuXL6U5udn07XrV9LMxFgaHuxPtx09mnbam2lkKH537dqyaBfOnD2Vdndb6eq186m9s5Ump2fSOx94NA0Pz6YrV1cSFFoIPdY6RhcgADOEyqjLcEz39fCYOkxmmhDvcxxIj6n3WPmaMfFrC/9yDrDYu5VALr6j8DMbLNW5ssfeCRuFF2DqiPCoYi0qT4IyGB6ucjZaC0U9gGp0ymrWvBVKg9kEi+V7N90yPY7VS3F8z5WAXRcvwjJ+V7rF9XCQlQDudlgHgcBwsZi/b8pbW/ieMA8Ulre9DS+oynJo9KermWX0rrvu0qJkY1iD2wWlYxH5AeipW5tb4kZHAH/hC19I169Gg4nZmfloZ5fbQ3Ic1RPkvr2+bx8/GEX70/DQYJqbm5ElirBisxGzp8EFimluPix45KCVmZRbLmhhHGzplQlyrGas4qDOaEuIcY+gfYBJcp1vHD+uoh2stehClgnHCqUlbD0454EBWeIcj9AZ/zjm6ROnxf/znve8J33yk59M01NTSpxCSjY6NiIcubwNdYCLquyIoQefCuyp5aMSdlkJoOQjMRzzyJi6lSiFBsPCwccaYU6U3+nv1/WhqE+fPCWFwBjwLG+z1VLjdsH5BlK67/6709Nf/bo2LMfR2J08o+/9xE/8pMJLKCEABCShX3jpRQl+CtZIfv//7X3ns5z3dd7Z3m6/uOi4aCwoLGq0RJmy7CgjxbI+WBlNxvFfkEz+CX/OF3+JJzOZZBQnticziWcky5HVKIoWJdKU2CkCJAiSaES5wO27d/tmnuf8zvue94ddgHRESXGwGMzebW/5lfOc+hyvicabDvdo8xb7ffEaXbhMezSXggkzu1/bQ5M2f3xOvFZtVpjqbBaGAZPNs4JHWEvBDWIggCgPxn59oylvv/sO897B/b+4MCvHjhyUo8vLcv3GJZmdrnP9tZo9Cjg0lUfs4MbKJaYAH1w+QhBYWUEQvyU7bW13ORTdH6B18a6eRCZYbCmqBjZLMtHWXTvKVFinVdSxC8cAM3HnBLdqBpwd+aMCR9ZFZ2NGpSHErixNHCBg1jLdy4EvKsnyg8Uf3MEEBVcxHAt6vk5YU9PkAQ/2dwOH/ydAwAS0rxjmponcQfb5OBAwDnTbJGbuqrBMK1FNSHprABoHXAmHjx6hENENp6l9/HswpDaNDkXvvXteZqemmYly9f33ZffSXlm7tUY/MbJWLP2L6Yp5SZgX4aJZXj7Iphz421IskU+PnsjQoFGOr5q9+RY0PoBm9paDrEJCP7eNA0sAJHkQ4nBRaPC0Q782MpgsHxznxPmxqHE/qGRcWV2T8xcvCTJ2bHPg2YKHEJwQuBgvHAeBUoCAFWRtb25JPQAErvFr//Kr8rknnmC2kJLfNUngBfcU5qTaAPmdWgamoYEA0D+M88feMwsLqcL2wHXhfsF90ybpVyl0kqolgGWcNAAwgIFmFq3Je+++q41w+n22Bqw3KnLr1nU2GMfcYvxgcVy8eJlz9a/+6I81jhNYXlFI9tbb51hxaxkqvkes36C4XgaxQw0BNX8nAMxd6K1XAwyfRmj3fSewMQ4o+w4sSpwLxwP4EnBZlKQCzQAnIZ8LzZSMWhlUQtgbAIFrKzcYV0KPi0J+JKdP3i/79yzJ+uoNWdyF1OAKNXz49rEXrl67JCs332e9yCMf/4Ts3XNIXnvtvKytNaXVVubMYQ71Nh0Z4RpBheS4gTKafWD5xBj4Nar3icr8IbObvDbvBb8pTAYaMVDYnNA16XiddR8anUq2EA972+axOFLFCdq//18pqeJkaetIuOA9uIwjpn1YJkWY5GQcglvIx029W9t8kAYitka8xWhjFisPv1ZLILYG7Ibv5A4yS8C7g+z7VlgGkwrv2U1n0S8lmLJB9GCAFDYIy5m5WWre0PohxE07Q/EThMfMVF1ee+016Wy36D742299i+mjn//c79KVcP48FvkarwNCD8ACYQg/M4576vQJauJwq5gGhuvFAlZuEbSw6zOlFYFYPPB7fB8+fQimRDgPujS91Y3QD20plc0TwhqCG8IMrjAsQtRMnD59mhot7gtWB9Jgr1y7Ls+98LJcu77CY+Mc1gUMghPjAPcLxs37VrG4LeBZKRel3dLGPQCZP/6jfy2nTj5IoQueHdwfWkyiuA7FYwr6fSVxC01qjEOO8xMybbzA57ldKjC+R3dbuyfdHgBK6bNxTRgvgJxxtNjGpNZWLsvG+jrjAt/85jel12vLrqU5ufb+ZU0KCER1mEdotQ899JB8+rO/TbBB5SrG9/mfvSA3bt1kMRVdcIG8zbuCvHZmBHAmwLy/Ge9plzA9tq1h09RNiMcb3NY3NcnEBZCufwrRhAZBf23WAehRTNjxt8Y9FEAAxWIoIEQiwA4KJKUka5sbtNwMBB48fkSmp2oyGrRlafc8xxUFYflcWV555RW6hLa2V2XPniX5+Ccfk/4gL//w7Kuytt6U3kCFbb6o9SQ5F9Pwwt+umYyyIaPKW0h6V2j9qHvIBD/m0f5jrLEu4t97MDFlxEAgBQlL1nC/Dy0/k+9ITsoFPZ/5/ZPzk0hR4wM6H4FHyzEL0LbNaZsrm9NkPp0F4OVkAgQhEOVBwANArIx4IPiVgwBuLt4gdiMxCNAnGLKDYnfQOEvAg4AfgEkg4DeTbbpCWfvrohgFhUSgKICAwQIjvziarSCVq63C9eqli6TShZsDk7u0uFs7gjFNb0jhCrcQCsxgMQAQGHA8sJ+uGMQbvEZYr9RZpYmHsXfiOBRy3Z2giau7I32guES1J/iUtYBN/foQ5qb5zs0tMAsGAVMAFrsllSoEMQjKVqcr3/7e0/LU03/P4CmOh3HBvQAMjCnRTF0saggtjJcGiUvSae9Is7nF7Bp0JvuD3/+yPPTQKY4ZhAD86gj8slBpdoo+UJzHKi3H+Ty9EO301F2i45P2eeaaAlPpCNWpHY6BbXjMG9xSmBdr5ANSQA1UC68JPn9YKlONIukuIPjZ63kwoNtoZm5OHnzgpNx/4iTH5vqNm7KyclPQ2Q0BU6TUttpqpcUuBi+sbK1716d/D5xJXujbfjFLwAS97ZWspqdBd28FJJZGYIflGkbcIHAGWcqjXUOuoD59GJhk0EWcBgHhbl+2OzuytGsfQQB1EiBF279vl+xbWpTRsCvVckEWFmf4m34HgqzEdY9+wvnSkDUo+w8ekavXbsnLL74pzRbakmpbxmJZK8bB3RWPH+bIcyLFn3NMeL3IDx2SEj4J1gb3l1k6eLYxs7Hx84N7zoJENhZg1Np5BwCpO6gotXKq8eNcjBGE+gebVwK/q+y183Mv0OmWVr3bHo+bLXnhb/KUayK4k/yeiTX/+PVvLAiwQOgO2UFJDCAh6VIWQG6WqOLOoyrcQTZoiXaRMJEiYJsjZzj8wIcOL1NYwfWAQcUGQgVstVKSdrMlre2mbG2s8f0H7lOtvtNuJ8IDx4dfHwHfZ5/5iZx98wy1Y+Ti4xkuHywICCwACoQ2KlVNs1btv0MBi8WhJry6QfQeNIgGoYqKX6OxYHXnaETKX1Aj4xmuG5B+IZce9wT3D65796LWCWAh1qfm5NUz5+Tr//UvKARxPmQq4TNkxEC7ga8fMYuFhV38HFbTKy+9TLcQQGDvvj2sqcDxF2bnSCHx8osvyYkTD8jSrl20BmBdARznF2a1SVA4B+Ybi90v4HgxF8tK4sXvBu1WY0R9auutHa0ktXEzVxXcO/VaRQ4eWJZ6o0pWU/rISyW6LACMF997V5YP7aOAwzoolQuyuqr1Akg/rdQbksuXmH2E9QdefKROwjLAd8rVigITPXRaAa7rWGMY7AOMJFg0pgpZJLE2ixRUdvHq9TXTDRXIoe8BKRTACutea8kGZlzdIebB8G4O/h2qxe19nh+SHlTmSGtk9liRlgC1aKyrEESFUGq2kdLbZCU49gfSZEErcfrUA1Ip5KTT2pTp6Trpo3GO7o4y4L788quhun5KPvbJj8twgDjBRTl37jKtAN4v+fVhBitbqQGc7U9ec+iRYAqA7Wm4q1JK9WAJBPdM4pcPlqq9NgD2wp5Ag94brhdDamFp203rVczrChkMSQwFrp4QBAYJHorEsoFnBffEEgh71OZDwV4tYgOBDDgFYNAtr3QzHKeQimz3ZIFyux//PAkMbgOBrbWbk7s5hKNktQ+nj46JRo87sddikot35q+5d2JLgH7vUEEcWwLk/sZnCBiHNLLMInK8+95s9ihqwgTCEe4bYDJcNtjc0P7ouuHoQCQMmWmydmtFquWSHDl8SDXl4M4xfhD0+QUIoNH9pUsX1B8s2i0MwTUAAAAHm51CF5vPNaagi8Q1Nzfhpwsx9AjOI2yn5f14qKtipB2k+ogjgEmzJc1miyCAugCcH+OA7CLlQupLsVST6zfW5Ot//peytrFKwQ8/LgjTIFQh0L/61a+SQ77bVnCgpbG6xhgI7n9+90KSy46aBVgFkITINgGIIDNp//59snf3Hmr/7AkRWlWSrgL3EVYgN4ZLt9R5U5dH2ksiDSRSAI/y0kabw04nzSxBwLE3FBnCRVRhncID9z3IftLIEHr/0mW6q6jxTzdkfn5GtjZvSq1ekJ1uSzq9lqxubMrR4w/K4tJBubGyzqAmYg81EKr1EJNoEgD65L2AQNZArLKhppTgbAJCoawPs7YSSxRCkO5n7XmBZ7zOq4qqv2PdxEB7YoAGBS6QEJA0QWXrxixGVgFjLZprk0Rp0Jg1dbgIH3UePXrVUgcI4DNQK0NBAacWfC0A79WNVZFcX+ZmGjI/XZd5BP+312X54AGZntEsNNRJovfGc8//jOc9efphmZ5Bi8a2vPb6G7K2AaJAZLIJaSgUMIcsSDTuXC8gTSCbYE1eAwRCEJtdHwMQegDwlmsSkJ0gywACkO9ZEMU8YrxSmnVzVVlChrmf4HbEb4uJRRMsq+Dm8tefVQBCxz66u27viWHXoywDup7GuYW0R3Jap5LKak0pvc0tNMqjr8MvlzbibqaHLfz4BizgYTcwKTvIWuPFKaIxCNjx/UJKTCs3GLeZ5X3lw2/uQGg2ZfnIMe0y1O9RiCEuRa4d9j5uy/b6hlSqBdm/dx+1x0qoQ0BhFf3ORe0wBH8+hD0WqbpYVKNFvjl5a5rbLMb5xGO/JeVAnIbrSMx014zdgxt1zhBcpG839AOAW4RVkQCBdlc2Nrd4P0899ZR85jOfIbsn7gfxCVocO23J5cvyne/+UJ56+idMFQV4aTZQRaZnGrJv3x5aAgAvuFfwqJaq8tOf/lR6HRSRVaXZbctWq0mNFQAB8CsVcnL65AmCDaqQAQKLC3O6KJPMC3S1ymXyoqkMhJRfE2bG927Wnl/waHZJ33VXSf1YJdrTVn9G19APVeQba+uM6cCqg2vv8ccfp7sOGtzefUtSLg7l/RsXpNbIM5up1e3I/uWjsrz8gFy5fkuuXVuXblstF4AWhDB94ZizcZksgbMH2p75/Anojr4B842UU//QdZwl9KNbAVlcoXqWoMheBwDRLPeOabsWLEXnL66fpJNaCIAOQ6/jAgqWYIGEuhzwMHUHUihXWAOB4DAC6CjuQjrofUcOSbfTksJoyN7CCAxrvKUq62sb8uw/PM+MoGPH7pNeH32Gt+XsW29TISEb71CtsURAQaEJYGd719a737/ekkoDv3nJ5VPeK3vfnnFdJoTjMeZrdsZLk5Rvs6Zcsxa/5wwI6PO3JjBUArQjn543rd+wOcnKJgMBtXANZGJFFnNtAOiV6USehn4Kti9Sq0rvy8dKVQvJy+Kufb9eEMhs4kzXLXUHWZ0ANjM3T9Dy42KxcSAQC0s/gLYIbhssa8IiWoy0sGs3i7CsghGVlACBHEhakNbW2pFSOSe7FhbpnkF2jPfXw78P4YDND21Ti2JGUsrnEloDFJfhAUvjwPJhmQoVsH7SMoLeNWaJFypbBdIaUA0ZG3hnpyPrG0r1+/TTP2Y8AD5xgBuoI5ia1+3JTrsv7168KqtrW4xVkAOlCpdHgS4b3AMyZgAex48eo1CHsPjGN76h1sxoJJeuXuMCBq884h8QsIgNfPqxT9FFdPzYEdm7dw8rsSGY0+porZ0YME9cuYKyCoPel2W1JO09E3MY8QC09+zRErAce9y//U2rr98nsNGKW1sjGLHw6/h98uKLL8qlCxfl0Y89JNVaXnbam1Ku5KTZ3SYoFtAFqlSVbg+bqSiV0pTkR0UlPRuCKKws7WE/0eTt+vU53BeaqcNH7IrkNE1V02ZNaJgQSDVArSch0Dir2VpKGi2CaXoAJhN6XDvB6qDxGGI96n7TnWCVt4Bd7ruuJhVAgcBaqtanZGpmWvYfOij1KVAg5GT30oLs370o7eamjHpdujd7Xe3hsHv3XoLAL86clYce+Rjdh+sb24ylXLiEdNs+QQDQb9p56n7R+IAHAduv+Yhqw2fiwIqAh8tI2ywuEAvdGFS8+2kcCMRg5IW3twjwN+oMeL67gEB6jKhHRABB2+9+TMZp8jbf9oyuhn7fpEru5L7bizFtxK/aHRSbLmnQOAsCFhieBAJ0fwR3kG8d6VHTT74NaGyRsEIXefHFAgOqWKRHjx7la044d82IlgCqe4fdnuQLQxZrARwAAngkGgead0Mo9rS5CTRhAwG4gsCBj8AkFnNtqiGNxrRMB1pmuzZbzLEpZ/eG89miMc2ZbrM+smYGBJu19Q26Pi5cuCSnTp2imwEBatA9M5OmUJTLV65LuycyO7eLmxC/a7YRIB7SbbW+sSp9VmSO5NCBZfnUpz5FUECdBCyMV199nc1bUNwGfzKPm4fJ35c/+PK/YM0DQGBhYZ4bpd1p0RWBvxPiuFAPYG4gb84aKFLzjYLCtAyR0TKEO0gLrQwEvSWAOgQITGR5ISvqgfuPs8L70nsX5IUXXpAzb7wuCwuzzN4qlEZSqxdlfXuVFNOdYVdKtbqAx6hYqEmp2JD8qCzSzUtuBNAsJSBgwjWdo1TD57y6NFEVUuqCAJBwPoOvX3sgI7Aw1CbngyF98pgHFs5hngGYA02iMCHk1/0AVOzBUgAo22cYH7qbjOdoiFhKO7iZRlQgrOYCFNXlRkXuP/GgHDp8UB559LS8e/5tWZhpyK6FWV5HbjSgRYt9c+jgsqxtbDJecuT4fXBysIr+0mWsd1RXIwZcYDAf5jVdQa6DlnFIecGHfYf1hPdM+2YmTlWzcdStpZ/5Y6VryKAkdff44+N7qJSOHzEYeRDwShgVvmDV3AkEvHJq8568h+LsYAnEQh+vOWcue+i2i7UsIUc1oUrDZBCYn/8NsARia0CBQE0XXzHMm0l4Q1TIGG2EWQL9XvCVOj+6R0a6TKIULG8N0BcbmnLj+DdX10k5jLgAtVDymxRoCQAERshrz/VldnqGVMxoIoHjJf4+NOgIbh3ytYcWk/gcx1+/dVPBBkIhn5P9+w+y0YmlXJr2iwXgLQybfA8MXCRBg4ahgu9jE0OYr66tk2UTAhCpoRBSoI6wrBO4CV56+VW5cWtTlg8fZ1AU1wv/78rKDWYAwZIAkC0szsnxw8dJNwEfMz5D4BtuLWSXQMMGp8z09BQ17qPHDsu/+7f/hhZBc3ODRWMaf+lKoayb2voPe1+ngmDaKJwaa6gpSE3hNNtMgU8oJBPCMOcO0vHQdpGox4CrDimtr7/+uqzfAgXFGtNX33jjdfnCF35PypWCLO6albXtNbm5dlVy5ZFUp2ta1TkC0JUlP6pLcViV/Kgq+VxJOiAAc31qVWnICh9apOzhm5L7WaqoBbKRhaYxHTzDrdXTtY4AuHWloMapPnSLEdjp7F4B3hD8RhEBC8SyvNQych3LkBQRWDrVM64N0BmjAuFZuUS6iM8+8bg88bnH5YWfPy9HDx+U/s6OzM9M0+0H4j2cEynWV65clQP7D8nM/II0Wzu0Ki5euiLN5o623cupuxPzDzeTJUR47dcIFS2kx3EqgOE0zcVH3EpBoMiMJe/28Uqen4dxmjbvd0xE1F+PF+Cxlq5KYqhYThrFZ2MCtwNI1v+PYk0POjGAxTIgvjYLonkl1yxHlXM6Ct76+Y0EATVXs1TSH8QSgAA0EPCDNc6M8ppSKlA00IYH6hEgiN+/doN+c1AzkDpi2Gd2i/ThuxvweTDssCE5fOe5AD6J9j5QNweuh7wvORVE9hiiqiZYDgDxWn0qsSIM9Q1E1F2QbYztFwnvMzThAJskA+u0BFqkWFaeHbVS0PwDWUHGAQTN9Gc/f1Eq9VkZDPPM7UbmT3/Up1AHXbAF2HD90/UGf4/fQcCsrtzkfdWnNFZw9PAhVjlD2D7w4H3ylT/4srRaW3L5wkVmlgzBE8MiITNfLd0zS6NtgWAbL1SIZq1Hvc8kacCBAN0aEQgYOKC0H5bQ0cPL8nff/jazcdbWblHwX7lyiW6Zz37usyI5UFxsyE5vQ5rdDZHyUDmdChUp5apSlFkpjRoi/ToBqAtG1ZBrb5ajt9hMiFgPZoCfUSOoG6anaYLICw/U25awgHHGI7WWfS1MEKYgYwtzgvUGAPBaNtpkWs9kfi9QJyc+6FCJjl6/ulbAHooId06G+ZzsObBHDi4flLfeOisnT90vX/7iF6XT3pbV69cJSNDUYWU1d9pszfngqdPMPGq1O7K2uiGgZUG6KYjouEeDnx0goOmt+jBtmHw8dJ0pGaS6KfUcyEazxkN4Bggl7hlWcLH7DcHUAu0WSKeDDAFl9xzPkwcNLy9iyyADDMzUAxhMjgn4+0sZflX4c22FMYmFddYqSq/OA0HwOmbiBrZeTK5m5N1oJL92EPCLWi9SNRMPAtzkIVBlgeFxtBEGAuYyMi3DBn3cpPqBpkAN5jHOg0W5tqGcN6ggZq4xyLXKJVoA+bwGiAEC9SqqUytSDELKWAbNssAxIHABAlp3kBaEAFzYgIVJIboI7Lri53EgYPdpIMDfIH8pZAm1WjsEAfaPDXS4qGBkwLvb1n68rRZz3uuNORmMcnLh0kXmeDP3H75hNpsBv4+yJ85Nz/B9pMQiNgBAgHulnNfGM+CZRyzl8PIhVpcuLiyI5Idy7coVMkuiEA5jREBA3npRCc0gdPSRtuXU+9FHoikHSyfNFlMQKeTLPA6sAQJDXwPUqPvA59j0ZA8NwffjR4/It7/9bRaNsQiv02Q7zJdeekW+9KUv8f67o6YMcm25sX5RpuaKMsqB2HAkg05e8oNpqeYXpDCckdGwKLlg2VDRDfPI+wsWJu5BU1ihGbeZWeQtRwg945ICSNL1FbqW4XeYK94PGtyENFkLEJvwsH3E+3UNTlgAhwAvBCbbZaprzCtMtVqV8R/EZtTyZnIp6Vl6yIjr9+T0wyflueeflS998QuyZ3GBc53r99mHeapWp0sTNBu47oOHj1Dod/sDuX5tRbaaLaTy06VGUAuuD7roUGkMzqzgHsNaRwCc+fZFdfHUquVQMQ8A0KQLtQAQgFWhTksgZGHBLcm0SWjB7BwW8vDDmmInvmBR6bWodTJOVnhr3GvaGWs8xGIMjCYFhg3k0hoDBTsAk7cWTGDHADXpGk2JTb+fZSGlxyFYBHbsmZndv97AsIGAaXcGAuPcQdRcYCKP4Q6KA8N2HI/SHwQEsIj422DSd/tD+owfeuRh1UDKqI4tyqADzViklMtLr78TNldZqmUVQja5VnyC+2P17g7a8fehZg0AACAASURBVGmzD3P56ISiF4G21qMIDJkMtqFt0Xhg8yadLRz6jQMIGJgiLW99Q/l98J7WO4T7hB8XFcVbW8xMQT+FfQcOyo0bN+Wv/sdfUuBY9SysjHq9xgrb+ZnZJMCJojrck74/x+9jMQIsIRiwWatldFeq0aq4ePE9ggDAA8FjNmmvgroBQKPr0ebfFm2c/2wWglE08HtIE+4ryEKz5DoJloCxzyJtlS6xmRm6ye47dpTX9MLPf07BvLl1K2Rz9UhMB9dHrjiQjdY16Yw2pDfalEJZXXejXlHygzmp5ualMJqT0aAsI2R/IaMpBFgZlO6kMYp0g49YFOgDwEg7tlRJCCu4fwCyyM/f2twkVxHeN6FWKpfJb5TEYAIo2JrHnMBHbVQFXFPoGUyhqvUyBgK2XxqNuuahw8iFuzVo0qjngKsL1iqypeC2+Ge/9zt0Q7W3t+To8iGZbkxJvaxUHW+fe0eOH79fpmbQd2ELIQvWqgxC5esQleOdTsIii3FSkkardwj0C4G8EWsJrlQkNEB5APVFQsGARi4h6RZZULZXvKD2e99rwjYf5h4KXrqJIBAfx9ZnIpQDDYcHAfUKZLODDOjMY2AWAQA3dlXZOVntYft7Qi0UlE6bf69Mxcqk7S9cd6Ox+OFBIDNC0YsYoSa99hPhB9JMl9gdZP0EPAhQ0w3ZIdz8SG3D+g21BNTAgjbmkTR+zwtTDCI2BPvZdjqSL5ZZM4CYAIjWYAkgCwjCv1zOS7/dAaUZYwJ4Hz5JqxLkeSAsgjanmpxW3lrRiNf6TcDHufHjxtuPn79+LCBu6JB1gU0FIb+5tU0N2DQtXCOEn7mqrl+7JvXGtBw99gCzlLa3m/Lya69oELVaZfwA1wyN3wfl2IQcxThMjSuSAAwPFTbFIISKpNkACGBO3nnnbdlublFYwN0El4hp+WYBJOMSbt7AwTa2t/ZU49fsMawDPAMEKMR6gYkyNGA33zipudFQY2GOgf+//p//i77mGyvIXOnIVG2efEsA/8XdM9IerEtX1mWntyqjfIeCvjAqS1HmJd+blvZWSXZacD1oW0sLxFJLD4VcVq2a3EPoT60+W03xhLuR8zlQ2nSAVrvbIYU4lASlFM/THQLq7EatLqAUx/v8PMSjTLgk6ZNBOOJ9jk9gKWUhYviNuvvU0oNbE9ezub3N4+KctzbWCdb1qZrsO7BXnvjtz8jV9y9Lt9WUpYV52b1rSaaqDbLowt0Di3BmepYxgFur69pGUvT8RhGfaKYhFZj1LmTfBMWCpt2qy6dMq6BRVaJFxKx0D3ne7iGLI73iF8cA48BqbHWjcY4XmIkADnLEp217N4vJOeNaQixFBb2liOp9WezHu4E8AZ0X4LH2P+66YlCaLJsjyzoh4kOTp9nfLBBILYJsTMCDADd96EHsQYCVliFLxFsCWWRMzfRxbhdo7hB8EPpYtHCNYkNvNbcJAqg6RbYMG3GXcrQILDCM98suO4GbPQyvpeBB88XiNT5xuzYT5B4AYgBVDfl2TiQPamY5wK2kG0A1LmQHKRmaxiDsPrEoQYV8c2WFufKNqTnZf+AAXUXQ1JFeChcAXUc99JNVQjrGNXLDwMkjdB9w3MpVdRvlwehZ5udMNSXLaZ455mAzXVtfZZepXl+zVWAtqPakgXXbYGk9QEqUR1ANFqG6vOD7VwsRvzchY3USHPsAAgoUfQZEGdto1Ngc5ic/foaN0Tvdbbl8+aLUK7Ns1LOwa0HuP3FEKlMjubJyXsr1nvSGWhgG989gpyLdZkkGrar0e6jaLiVpzOa7ViVAq4qN8bQd+JwAzAr+gG0EetP+sjYOHuRNecAz5sdafCYCKQQmDagTjTRoylzTfeWXstRZb11C2NJdybHM6xxh7JAh1utKvpSXXbsX5eFHH5J9e/fIxq2bpAvfNasgwPnvD1hdDcuwUq5zzaA+gJo/KvaxR0PjHbtHm08qELBg2JZULRZcEzKAaJGWlPwOIKBuMHOfwnHFPn4Zd4rXqjH+5kLzMsHvM4DAuH3ngSXZq8G1Yt/nOAbaCQMBPKeCPwUBa95jYJBkEzo38TgQMCE/6Ro/KAgYoEC5KpdnPloQiNHLD9i4wbT3JlkCtpkNBCAkDBTMEvACYhIAxO/bdWESsVjR9pC+8K66LS5evsQ89z27d6nvcYhqy5HGBgpDBoaZwsY8ZZ14AwGzBLD5UFlqlgA/d5qMCrFs4Dee9LtPfvD5hTZ5oLIFbsASQGAYGxI5/fCFek0G2RbLy0d4zbv37KM1cGh5mZr1yuotXhfGAy6l1HJDnrnSIfiOaQBsLYLSwBw4j+B6gbsFwWLdiFokxBhJSF/EvZqmnl6brk8z2+Hb99oZvMDpgkbbSI0xGOdUH6nDIUXSAAP3Ac1Zn3vyla98hVbRT37yY1lfv8G/t9Zb2qxmZkoe+fhJmVmoyvr2+7LevCrNLkj0BlIu1SXfn5JhtyL9Zkm6bUhgCFEFRN3Eep5O4DKCdWG+eHwHQ2Q9m7EudlrboQd0Cgapa0GFiAl41dw1pdSEKXJLqUkHzhz87cHE+kgga8viK7bnaBGElN1CTru9oSUoLBL09kV20MLSgizt2SUf/8SjrCSvlYoErulqnXGxSqXG/TI7O6/d3oZ5TTVutZMYA5WZMIk2z2Y54dlX+1JhqhSlXlEefigLvP9QLIcAv3+kWU0KDn7sYqE6TgnUCu/Jj3Hyy+/JxCJI2GFjC8Dm0K4tpHeHAHiiNY5JA/VgHcvVO160+xCgFF9vsfgrAIE7AUFiDjpU1YWRTRH9x1gCXmv2gsMPWLwwIBzMHUSOmtCz9crV92mWHj2yTM3E6gSQHWQggPWIduqTQADHM0sgqZJ0IBBPsr/OWPjHizEVhJqSCr0I3wEXC17vdLqytblNvyx5gQoIynb5GQjk4M6CgFDNC8VAJTl67Bg1zfVNMIC2ZJTLydZWk1uYggWunK7eE6kFSNUwUC2zreRs4E+v16sJpTPOp24Rje9YsZMBoJnbqfabpvQSCEJOuQl2WAA+uwa0EN4SQJxjHAgA7DHP25vr8vnPf54cT+fOvSnPPff3PN7qyka4Z5H7Hzgsh47skW5uSzaaN2Rje0V6g65USjWp5KZl1KtIc20gK9c3ZTAsSDd032JsottWrqPg+sGYm2DCWINyxJhO6acfIFAL4atuLe+zNtedCTcV7imNONcE0jnRCzqAAAVu0oY0rZ6meykEhZO1FGgR1B0kFN5w6cHdxIp5UH9XinL0+BE5eQqkiU3ZjbalqHGBS4qJA2UW44GsEMdBUBjWJ/iWeL3BIvF10VxHfVXmjNQP94j7MC5+uIEQB8B6tICxxjhSEOBYmekdUT94MJikAOp+m9yxK12TaYrluH1pc6bPqSVgiqHKB61nSHoThDoRA4Hb5FKU8m6y4e5KYRYemPIbHvbbQmH6l2sJ3O3i4oGcBAJxdtCdYgKxJeBjAjFCTtIGkuseqDaOY2CTlCoIXrbpl0V2DUBgdnaG7qDRqMd6AYCA9h/OKQigcjEwXWJTmiWgQkFT4Qrl0EYvqlmAVn2nazZgixey/Qb+dbSrRHwI54O5ByCABQWKZRSmUcjnNHYALZQVzTDhwasffMRgF0XxGoAA18yevYU83UOIayiA5AT1BdAWASxMQQ0V0tisdFeQFjtHzRvnM78oNHq6B5gWlxYAgQlSF6dmNyWWYQiI6T0hTz/d/BxfqyTvaEB4kiVgmVmWcdPc3iRF9G998lMU2M89+4ycf/stGfTVr49GOVOzFXn0EydlWOwSBLZaa3TvMH7Ry0sxV5fO1lCuXlmTc+euiIzUXcHrwBoCnXGhyDEzKxACzdyCdPEkVCYq/E0h8K4EBXoLnCu4gUI8qYgGB1PQfi1jCL/R/aH/LQZgVpG5Tc1twnOQoEwDjJqx05MW3Ji1qhxYPkBX0NLuRdpgtVJZRv0es4IQlJ3ftaitPmsN3kOnqymwptTlgrsvsT4YM0McSS2W7k6wGGgVC9eQ9eXleDEOkBZjpq7QYC2G8TEB50EUfxPgxsQJ0z2XrSOK5dndLIEsANweEzAAj0EAqEvPQEDHfzQIWKGD2x+3CZQAdvb+RwYCppnGFzBuEM0ktAWL7xgIWFNpA4GYQG6SO0iDbam+wQF2vBv+umziqDUFIjdraF+u1rXpfKVMQjX0UiXtAfOcu2oR5EEXUZNiCWzreQYYDQRYXxwCw9y0AQRAmhUvRt0Y2c5a4ycwm0uffgft6YIlECqfSdAFl0AQqths9KmG5jrYoLgurh00su+gu5O6wEA6h0I5pPe9cfYMg6wImBvFQblS0sBkUQvfIGAQrNT7hQDskMDOslLsfnEMXlPIwML79D3DF83AshGuOTKsEDjUDJKREgUGweZTQhEYxOcWeIQ7yL6H9WDWDp4B6tC8YQl99tOfkVqtIrduXpcXX3iBvaJxP1vbG7LVXJfDxw7IsRPL8s7FN6XdbRLYULi1s7kj1WJDGuVZ2WkN5ZlnXpJWa0B3hdKFDNW6KqmvnYDAmJCCABUCKAzBrQl3Ybo508pXe8+EqQn0DAgAPHKqxHhrQfeTpl7jGuxz/z7fC/UNtBx6Ha4BugC3t2X3vj1k1T105BArhnEcxMfgPKkU8jJbn+K9LO3dEwK2WCfo7xAC3aPgjw8xm0T5c127KDPAmhpAEONiyoRlAiERwe7NC0rN9IRzMNuT1ytLHgS8sPbf0eykNE3bg4DXuhMQi7J0fAxC/77dHaRWibk4QzYPXiP7J2QX+X3vzxuDw21y9jcNBMYBwSQQsEE1QPDuIL4Xug359pLUZqxQaKAbP84O8hqBTXZsQvkFwX4BqOYN9NFwBxE8CnkNirbRROawzNQbBIEClFLpEQRK5fwdQYDuoJ5aAsaXkizAAFJWYerHyS9E8/Ha2NqG0deDQHHLRLNQV6qbBoFiOxcFYciiAMsnNhhSDVH5W6+gIE4F1+ZWUwuLqnVZ21gXa+KdBrFCIMz6AxdB5bxDVsgim2YgL18FGQE2bG71lxdobWmwEBsFvQna0qhoYDm+f221IbK9pX0O7F4skJ5oz8NQJGfcSQEszOdsdBJ0BW1vM8UR9Qyf/vSnZXFuFvYdM17OnT3HrDBYBzfXbshOd0t+64lPyU5nUzaa68xcwTlXr9+S/KggS/NLUipOyZXLW3Lu7Qt0JUEjZrES6x/UFwugISi62I9ZDHQbDYKl49KEdc7Tojiu+34a67B7o9JjFKyR9mCptKYIxbEnP+aYv+2NTW39OeyzD8MXf/9LcvL0Kbl8FbUkOkczjbrMNhqyOL8g9bImO1iKMlO2WdFviQzBFx1iUQZKaSKEWj+os7HKYQNIuk9cdpMX0rYWfFbOJMUJ73uA9GBiwtXGJz6HHx/be7EcsTVpbiA7vlm/5pLS9xNY17UcQGAcEbPfC37exgJFXPI80SJI3V75/NRH4w7ygmvcxXok9WY/3o9jAjEIMBsEm9txaeN1nB3kzWq7BrMI/DVltIKQImqaKtLb0MAcLiF87/KVi3Li/vtldmaKXCl0X8iAxUcIYKE7HDb4OEuAmtFAG3/EIGAWgweBSdpGrN3416hwpeZLcxpuFg3wwTduLgBsVutbgJJ7+H6xYZHTD9Pe+MrxHrqNQQggTRRBV1x3dqMEAqxAbYzcdXYDI29Rh/UIeOicafW0Bt4bHIdWu83nSqXK6lbNulGfeA8CEZp8sOhwXhKoQWfCPIUME66DYPklAcaQGgqLzscMMC8Eu3qd44EAKebts48/IcsH90sJtB79Lmkk4Ao6f/6ctPs78t7Fd+Xg8l5Z3DMvN25eZ2UxNOW1W6sy7A3YTKhem5N8blp+8szPWW2NtFrEVnAOC+baGJAHX6zmRamvrQBMaSlgYWqqJCt2w77AGuT8huLJdL+gT69mGRkFtaoCmqZsaxzn98JKASbsp4GyrwIUsd6RDjwzO83mSsigGojWlNQaVaZ/gmwNFnG9VqUbhzEAzF2Yj4HLWU+I8UKKqil7yRoP1dFwXbI39NSUYC2phaTuJCue89pwDAJ3C+zavfsYQcYVFrwFk0BgnHKW2X8uFmFgoO4rc2NpE51UDilIaqqr7wyXSih/TlMmJgLdhwCBdB00siCwvX4rUy43Du3uhLSx6TJJozU0jWMCHhBoloYAnr0PxcILNWhIWHi2+VmNGMxf72bygBhfIxcVTGF21wsaV9980+Z+VugGtQC+c999xwgCMFHg/kGlJQQ42EGxcRNtOWg+lpeN64R2jW5UuD7T7O1vFOngYRpSbP7Za984J9FS4M7hJk/96gkYh4CXnS8FGN/prR8Ck7e3N9SG3pp+6d0JyRgH3ntLedQAm/LVew2IVolr4mNuO2qxI/XD4zusHC6gVaA2OrEH/d8ABjRdCbUAqAlAgNqAhusmCgj7dYjPbZMrqA1k79798tnHH5MyBOlI6xZwPPQ/OHfuLXIonX/3bVlcmme6YquDTnISAucbzA7rD3JSLc1JIV+Vb/3N/5ZqtSZ10ICIAjELAY1XijEb1/OgpwFk+Mzp8uz1GYeCuw3PKJIapxSkIKCxkBFiPUGjhoUFzZr9JcgCCwsv259C9xXeL0mtUmYtB1I9EShH7wCSDKISeGqKFoDVi2B9M8bDVGm19Ai2KNKzPgcj9cGbQmQAaHvDsqRwDQaSC/PIvlPwQy8O5lcl2WdpvCy1BrNN3zVmkg3ujnOheMXP/412m5OUVpVZ6lZLz59mIRGgRT0JqfavzWisyZAGZtP6Ja+c3kmuftDPcA1QnvCMngZmQdNNxn+qRJTYKwKFoOgnXv1oQMCbVybwE4GUFCqo1m8LOV7kNJON0M1cCWbeB24haIW2+XWjKZp6TSM5b/AbjgOBpDsTtCcAj4NCCi0wSgz7LNpZXVuRE/c/IPVGmW0loRUy4IcilgACthBMwzcQgLYHDRIgoBpAmuLIIKA1lA4+cL/g8HeSPePcK/471qbRjznHI4yLBVZTsFWhDEFB4YjGLiHwZoDhhatlFxjQmr/dxhiUASbkYwsPvyF/UqQtJRtBUGCGOozACBusBwJ80HwtRdjSML0CwOsPtB/+/jOWXojRmCaGe8Q9IKPlkYdOy7FD+6S1va4uNIwJuIBy6KzVZJHbm2++KehuVoVbBw1Q0IglJwyWHz1yv9y6uS3bWzskT3vtldelWMD95GR+Zp5BXOTR97qanjmyquaBMp4C2BF4x1xBG1YwLFD7pqtlgN+kyomtn4x7IZ+jRUyCOnTJGqqbFGsa1Bx43YcFC826mCfrLVpnHti3L3SMW5D5uRlZWloi0aBRTJj1CnAywW7rAvNDK7cP3iNN/WX6r05CpkiKYB/qVMyiJO1DKKCsVqYyef7suZthxEzdZXqCbEHoaKT7yuRP/OyF6TggsIrjyZZANmZn3zPFCFxYOh8KBJPOP0m5+6DCftL3AABaoBj6B7h6DPymVKjIVnOLiSx4IEZZrc59tCAQCyMPBF742+Lwz+MsAXNrQBv0AEIuF2gmrrOOLR5o1RMXg2sUwcWD/Ha2rEs78XCRg8q332URy/l33pIjh5Zl3/4l2VzfkGotFLUg2BdAAJqzLRBcp4EA/jZLwDaBjQNTO8FKOuZhlgGBzglRb+rjfct+8UBIAQOjhT7jLC9ReirVEJECaBqapRD680GQxULc+zw3NjYzWT0GuDZXlp0Rm/T2OYS7AYsGFjVgnFoM2baj8VAVnBCIhb/f2LhmW2uWm37o4F557BMPS3unycwnfN7a3pS5uVkC49rmmpw/f17eOPsLZmDtP7iPmh+yoqA1P/zIx+Rnz78qaxvbdAe9f+l9efvce9JoTEmlWA9B2SLnGOMCy1HHOiV5qzIRAXEPdRUxbTRoygzG1hF4z/ZW9koNrFK4Y9ivANo6AvaoR0BrQ3DtFEvSmK7LroUlFn2hD8bi0i52epudn0t6MFsg1vavrVWLcRh/EZQau078Boou0zorlYABxpaa7WwFH7+lI1tTdloIEnoAB+Hv55fKAbOy0sSI9HMjItRMsxgIJlkDt63lUOxlWVnp/euYx8dJYgzGFeViPXc65yQhPu43HwYYyHlWKFHn76K4z1zTgdIe0q3d3qGVip7aoIF/7LHP//JBIL4Rb4rHIBBbAXcCAWqYRhwWnk3Qs68Hk6ZTzSEePGPYtPcToeA6GVlcDSCAB60REH71QEPQlUq5JFevXiFNwtFjh2i2K8kVKBK0sxC8FzRlHRGcgQCul9w9Id/dNFIIgxgE/GI2EPB59NRUHdKbdj4O8FCOzwUfzuvdMGo16cba3tnOamKOdhbMlrBibEw05VXzzeHDx++xoW3jeKFr7yUBweASsuwkux7klNua0JhPzIMe5iUsW9O67FwxCPj15q8rcWcEMAAQzEw35InHPynTUzXeE4Bga32D7j6lU8jTLfTqay8z1bZar5JDB+via1/7mrx+5qycOXNeao1Zbi4YvD/98XOCgj3UFHRCS066PoIF0utoBS/48+EPhyXAoqhSmZq1F3gks+tq5fE4IYdj9Emch2tX65RBfxL8oZf0fKLhgxkXvn+4ejwww6pBrCVHjh9N3cTxlLCxRwqIdqvJ60TQHO9jXFAXsLAwJ9W6Br6R8mqWDJ5NsTArAUR22AdGAZ3eUyHDoBoLfEuh9jJF/7aWi2lmj19/8ZgloBZZDbSYxmjy5mL1ss0rGRh7fjam2PPDCPYP892x4EBZlpNuX61LMhPk8oyZqdWLWg6sow77Z3zve9+TP/mTf//LBYFJqBUDgTfxvNsg/jt2BxkIJFZAcHMkWn/QlL2gtw3jgx1+As0V5AUG3Ey0RHoab0BeO/3taC2ZF7l6+YosH95PXzADw0lMIC0OGWcJgILBSv1xzV6oUxNil42YTjn1Qca0Enbfdu2mOapgV5Dw30GTD4JFko+vv7TvoC7CXtsxTDPHXkM9gN8k5t81N5HFKjzI2O+pWaPozHW2So+t12m0Eek15xN67Fjge5BFCJQb221iP8c2PgZCGCdajsFsh0YL3qdTDxyVkyfup3aPXH+tp+gxAcAK286/d17efOsMfelId4Vg+sM//EP5m7/9lmztdGT33v2syXj3nQty4cJlefPsOZmbnpNut8eOXRZcZ9aQoGy/rNXVSOHsaCYRrIUWsqUC9TOuh+mxXMxpkJ+ZvSH/vVjIU9CDaROUDbBO4NJBP2l09gI7Kl7j+JZ5kyohoVEP2D0RY+tC6UFQHVXuLXJJ4RmMtMN+j9QPaKGKGByeZ2fmZH5hTnahYZC1iAzC1NY4xhtuCAh+AJOnTjH5EBczeTmhgjvbcc6vXf07CwIeLOO/vYywtWREdOnayRK62XglxwpU6AnIhEy49H6yxWzeapskK+/0/t1AQgPoek51NQOAlZeKWVbMctwiQzAAAK1hn3zyH349IICL9O6cRIi7AiG8F4MA3ED+u5b6mAyc0wosIOMDMwzQhMbsbGGHbRgatts1UdMN7iUDAasb6HbaDI69+/Y5mZ2blgP79hIEwK6Jh3EHeX+gdwdBy7KqRxV6aVk/Jw1MopG56xeOpeDZIow1nNuEbyiisjGrVjQrxlJg/SbD2Ox0tAEJNj8CR9DwbUExYAfq1LDZ/DxQmCPbJlAca2AWVgJAFAAKwYXsIA3EKguoPmu2RGo5+U0AymHvX7Uxs/cSwLLIf8izHgcAdh/m/jHXGjYH8+dlKI1KXn7nc09wI6ESmtk5uD5e65DCC1TYv3jjNen0NZsJwhI+dNBrQHC3QaG876BcvnpNCqOiPPXU03L58vtSLYFSAe6cwOAa+lnjXuASAmPobH0miZuYVYyiPaSzsp1nTl1EWENwDc3MzjKLB2tyarohtWpRpqbqsrS4iz0wGrUpWn9kLEVRHizmELiFIoAUXgQ9oCnC9dYZoH/CDs+HrLE2m8G0+d/qHDAHsHit6h3Xj8AxMonQZ7hWV7pqE5h2vfi+1pUo/49PUkgFdDaoa1ahyYqUcCJdJfEa9sI9/nucEPUWA2ICtqb0/dAfwPn3M8cMIGDvoao+thb89z9qEICmjwe0fTywh1VJ0Nfo6fHcc8/Jd77zHbZThVL34otvfXQg4FHT37y3CsYBgZ9Uc/PE37OmKR5xOfgs3mJvPtVIuMhJYB6amlt0Xp+1UlGFEQctpFLGIJDUJ3R7giKpzbVVBg337dkd2tuVuagBAnFQCNe401XSNQgcxgRC4JGGbNDa4bcddNP2f17AG8eQFSDRNeYqQU2zR52DLWqCiuMKIaiG4jAyVCLTJmTRGHjA9wGagHKpSk04n1OfNHO+HQePCvf0PfPbUyiSxVU5hbywN/eC8eV73nzTAC1QbkLBxtKewTNk/lq/eZO/vank0MTWCQQR7tssAfNn47op6IddOX3yATlx4oRsb2+y6Qp9912wqZZI/4AsGfj8z7z5BoUj3CCwcKSUJ+3z9dVbUq82BC0ZS4WynD0DOornAz2zkhziejHfNvfmtpGepnV++jOPyeKuXdTYcI5KvcbmRgu7FtXF09BKWghfaPpIY27UKszuoaUAgjy4k4agXygm/Poo3rNmK0yf7WgWUguafqctm9tNUjwkzYYcwyjnJmqaZFYFrmG6XpN6rczxAWCZoMeYK6+Q9jHwD3O/2loHxXRGCQhB4dRDcHt7RW/p2j72x5gklFPgSbmpzBKwgHOsTCR70tVjZOScc9X59RlbBjEYjLMcMgMRXtzNEsjlijLo9qWAcWYjq5ZUGxoEvn79mrzwws/kBz/4gbzy2qvkEIOb8+fPn/1oQMAu1gv8BC3vkB1kKGwTizVr2oAHB8t28YNHzSLQLkzSBJlz7R7e/YRjdbrq2zYLBJWpGhhWk4qcKq1tqZbKsrm1SvN3ZnYqaDeFsSCAc1jfW0sRNRPZd8rSwNgwqffxi9vaRhrVgi1gu0+rvgV7vH+sMwAAD8NJREFUp40XztVG43WnyZE0DRuLRHeBjCtoZQCAgiMkMz+ucgJpZTHcHJYV4v37JswwbnbdHowmCfd4oyivUJYT3X/HOlHZxjNtOZlvgH/EJ+M3O64D94PzGJCaCw1Kw6C7wwKyL37hnzP4C6UCrho0nZmqgSm0k9AXn3/nnLRh+QzVd49WmR0Afakoq4E6uVio8jwr12/JmTNn5ObKKsd9dnaO2juEIzT2Rx56WB555BF59aVX5eJ7F+R3f+935L777pMfPPmkWgFTDaVQmJ4iCCAewUBsuFekhbLiGy076VbUrCCsKNA6I1YGRQRsr8gE63U6srG1LS3872gHMq7RXjbxIDP2sHRDjYtRXhjVM6wSFBoingLlwYK9xv2DCnU7lu05vLaewbZmca1+n8fyI21Dmro9vMwwKvJYgNpx/DqM9xBeW0wg4fSJCOqS3wQQ8IoaPsM8jJM9dk92/o8OBMrS3dlJrDSsh2KlIrdu3ZRnnnlGvvvdv5MXX34pIWqEdfvSC+fuDAIxKo9DJy/c74ZUWdROM3xsUGxTx8IZPno87HO/sSdpFn4Bx3n3dnzTgOHKwDUg15vuG6bvoQwgZHAEEAAxGmmwIOzYR2CKlMk4DnrqgjuIBU0WiAk9kXFMmNd4hvaGRiB+gRNgsOCs6XcofsJ3PKBa1pG5ZvBMYd9uU7hZ4ZfRPUMzovld1rQ9M9P1XJpO6DV8pVlQi8HXNpjABwiMA+VkDgrIR8428vbzYG4yv1FiQTNO+0rAzuX4+9/FmzHW8uz6/Lry6zbZpCPVgk+dPCnHjxymOwgmNdwiKCqDuw6JANDW4VsFId/Kzesck3qjITu9Ju/fXD7DgYJSMa8dsJD509zekQMHDsqjjz4qO9tNWd1Yl2OHj9Bff+vmTZroO+12QpnA8Q7stDnEDrQShM8U/rxZy47JtlMEiEGwI5WZ/Ffrm9T4qfm3u1pkhzUWOm3hXEZ7YtaX0V54zd7aOppbCtxBlWqZ+wHcWZZSCjfUuL0aWwB+fmIZ4veJ1/RjQUohHtyrXs7488e/iddaSueQDb7b+I4DEb12nQc4mCfJwLvJxkmyNXv/5p6CJyOlASlYfcMwJE6YPCloM58f/vCH/P+LM68nMTlVBPPys2ffyIJAc2OVdzNugD8MIHzQG4pRf9JrMxO95ufPYQNsSB4vPFaxuppsE2QxCMClhpx0IyBjwhF4cAIIsOnMsK/donotsm+ifSLiAqRYIC+PAgk1THRiCn1freoYGwiDbOmcptXiGZsSz5balfF9B6plE/baH0CzSwwsAECad62aIn34obENvsPGHqHgDkBn1bQEggG6n2lRkdf2DQB0TMfzrfMekH7qUm7vJMy90PbCnELIpdfGVoHRLWTBRItxxmlg8cazsTbLxdabvu5TE4T2VCoW5eGHH5aD+/bL1uZ6aECObmBawcqUy5LGEm7eXJGVlZuyub2pQWSyeOrY4xlkfPVKPQjGMnOzK+Uqg7fa6KdHlw5cSnDxWM8Bmz8ANee3AMDXQiD49zEG7EUGd12oNYA7k/Qkwfprtzs8h7G8gv/J37tx2+g4gQxRea8scMy1VFRKCPr0Gw21RAJBICie8TfXfqUkRbhDwzE4H8GSj+XJJBCYJHdSJXGSZNH9bSDwQWTYuDVogefb1lIUALarSNfXrwYEmDSQUM6juDJtVYs9DO4syCx2m8vn5cqVi/KjH/2IAHD2rTe5tpHkguuempmRuflZ+du/fnI8CHgt6W4CffK03P5JjGqxZTDuc38UswjGaRd4zwI78ZntuLahDARM4HFjBKpbukGCBWBUvT00lIfWxMbyfZrPzdYGQWBpaZHxByxA0Edwcw7RXlG53rEhaV10u1r9WaslWUG+ehLXZNWV+Ns0fGxgC8wp147SUmCDYmMmmxB0EKEYC4LefPneFaVxhKDpB23fqq11LEJ7RFegows9Je6ysedGCZ2gTCgPQ8lzrOn73/i5m2QFIM12nOZkPmU7n843MneyRUKT1qQJCR9AN6HI+w/ZVEgNBWPsw6dO0x2EfHtYBBCIbIQzRKqdzgPpH+BFoTvG+gio+5xKy8jaSEJBUBcOOrDZ2qeGnSvKrbVV+vTN9WdrwfpjUEkALUMI9uMeOuxXrIIewn+71QpuO41Boa7DlAQPsKmSoRW9GmcRLXgsKZ24pXCioMz8+QAB7wqCm8fWIo6pBG9pHp4HHM5JSDQYp8DdSXCn4JDtkHU32ePlCb57J3eQAWFmrUYEd7dfd4Zg4SO3BKDxm+C3e9E9hNgmCCD7UkIKuohcvnBBvv/DJ+X73/++nH/3Ha4DrHAoDvBG7N2/jy7J//Jnf3FnELgbot7NYpgkjO248STFoBD/Pg4cxYIiDezoL71lgdckmXPBJi8APggIgAcG6g1S+La2NqRRr8q+fXtoAuO46DFs/mZLBTTSMghzNKthnUDQ6nH93MwhqwauANYlWPcu+GFDrje6nZl2aKY5rh+CABTQXTTkyBXoygKXCzNVQlZHQsiH6tug6eu9Wyl8WAeOosEEtFoj6tM1t5VZKx4EcE8xCMQCPwZvP3/2NwVUwrKYDbT7nHbSUgQ3YXqc8U15bB2pIE214fhvUlDAGguV6vcdOy4nHriP/D/QtpVgMEeLD3fLOolhTyrohFWtcNxh/bHqHPYeKLTRMSykrhqLK9yMJpR0D+h1t3ttgjzkKFM1aaGBK0ife8y46lHoY26RzWVrxbK6mOMAIj0WpGlgGJTf0A5xHFQ6A4zwPiyeMlI2Q8/rer1Cn36tjEAuFAxQjYMFVWsilBBQaT20Gxp6V4A+QhMw8F2bi3jvcX24YshxIG8Wrd/3XkaM48Mf911/bH8dXnB6YW9rnSSMvoA0Zjm9jdf/Vw0CBUetEuhInBuM85DPy8V335Vvf/c7tAAuXbmshW75PNfX9OyMpg8vas+H//SnX8+CQGtzLbmrcQI+fu/DgkAMKuNAwCbVPhsnKCadd1KesaVWWlqgWQJeIHKxBJ59WAImJGkZBEsAMQEy/g1Hsr6+SmG1e/cuxgWoCRUKoaozzWfG5kQmBojLzJTDBob/3jRS6w9brShIQONCsM3S8CzrJpOFE7JzcGx2ikIHqGabQh5MoNaxS8/hOJUchbOmZmqK5riMiETYuxROb0ZDg80I+rRnxQf2jWaEQdiEpqlC4NAlUdC0Qi/Mmf3l9qBaUtnsk3HrFe/FlgAtpKEqCSylL5UJ8gjcPvTwKVmcAxkc+N6Va8fOSwuv35E+gBi52OpU1mIpuLXIEGl9hnNMvaUwDEAMH7eRx0EYQ1EgJWHgDqI2T24kDdyam856COBaskCr1gkCrnDPwVICK2itXJEi2jQWS1KslKQGd2GtyvfxbD59FfCIYWhjd8wv3TuYZyDZ0Kf0AoQLAqoEPINCIwZ5G38DQdbajHmYFGIvAwqJ27OE9NjjewAbiBoV+zgQiK9tHAhYCqqvdRh7wSEG4Ncj/ga2jwO3cecef9zb3429Izi+xQBgFSRejsBLdvbsWWYAPf00UpMvMwkEawpkjbt372WGGQAABa2QJ3/+Z/99MgjEAnvc60nvfZAbvBOgxJ9NGtjbz5MSZHmN38x8rxVwI0ZaoYEAegt7EAAlLn3jYLdkTvlINjbWSC0Nfy5ys5FCWAl+UxOeOJ9qbG2CwJUrVxLhDqFmwh6BW2q5ooFe89UzQBuI0kxwmPlPQWCUyYFaAZs2AThyyEfMhNAyQ8ejOEiLsYSLY9zmsM2XFoeFwFmoRE4AO4CAn787KQrxvCIdMwUArdKlD7qEgiqNRzAFODwS+vSgoXkWyUnntXFU11j6H++PCsr7D40e17HT3Cav0McffZSuGlgCcAeBQ2oQAEv3gLrZGAeCrESqLIjPQHtBNlTwTwE8coklxrTSUORmbTup+cPd0+uztzPdSSSz06wsby2pMEhbTuJ6q6UKtX7LzlHXDTR6FGeV6AZALAOKRoaqObiElCspFBuFIKcfR3NRecZqv458AkZGAw/CkWM8hi/ZpFBiSUbrKlUInZaRiV2am+j2FFIvI8bJFdP8dd0HIHMFb3cDAb+GP2oQ8DEPWxtWAwBAALcV3D9PPvmkXLtxPakJygdZc3D5sFQbdVqBlvb+l//xr+4MAjYAscYeD8w/xiK40+R8EBAYf05dDLHQt8Vnv7FsIK8RUngaIV1CSxH46a3ZxUCrXsvFAvsFI2iIiaHpXCsrpXQIyELA47wQ/k1WXW4zGGil+jx3yB4yDhblKEozdmiFhEAfOGC8JeBTNC3WUS5o0xVbICi28sU5ZgmhfsBvXjWTh3QFZDdFNtsBIOMtAW/6c+Bd+q8JAa8o+Dnzx7G1oH521f4pwAr6jIwc+q0z2RcpGODqeewx/OnxOolBwF4zHbkAoraRoOMYtGhk1aCQ69iRI6zGhRCloAg1F+iBYNXkdOu1UyHehfsIlNbDHpulYE12UHzVQxpnKaEnx3qxSmrSWajZRksiydAJQhpgY2Nj8+rHanqqQcoJWJEM1oI6ogJ3kKZu4pF2tcr2mcY4GSMoASYkKPh9ai5OIN1tShwsTLqJ0ipZ23cJHYtbHxS67uC6/1Kg0/WUVeq8pa/ryh8B7/jGlVnOMHMFTgKCBASCC2jc+rQsoEQJiVJIP2oQgAWg7Uf1v66BkmxsrMulS5fkm3/zDdaWvH3+fJhrZRKdnZ8nJXilVqe7kh4Qsh8U5b/9hz/PgsDO1vroTgLdb+xxCPl/CwZeYIxH4PTdDwMCdt2JZhU0kjuBgP4mCwLQBOHGadRA7TuQ9bU1NlCHYMBmQ+CQDedLJXKz4HxI0dpuNek/RsEPWURz6gYAGls6Js6301FueQv0mUCHq8Gb0vh9qh0hFzx0MAoalAl4gIB/mCYHEDBrxQKDab/T23OdbUOwiXyUAeQVBaYajqkDGadExJsM59dFjeCkZqQABCj8A0GXji89LuHZtNbJIODv34DT5t3Gl0H0kUgbvW5Rei8K3rnAWtttt8ihD58356uzo8V2Q6Vw5qbEd0E+OIS2r1p8qg2rhor7wvqp1adUWQnaPb4H5QDHxt8YG4v74G9o96pcBMsoBGuNggFCH66dCrN51HWmc51WfOt4B/eRU+VtrVi2Ec5PwoGIXDGzkAx/bSJYpwBWFc0S88oBjxe+b/svEaJRJqJZAsm5HAjoe7Gb6O4g4O8jUY4iayQeG68I+fuOywZiS/ajBgFd++k9Y2zRIQ/Vv88++6w89aMfcn0hxRjzX6nVqLjMLSwICAIxfn32ndB+3ZIvytf/9D9nQeBugvfe5/dG4N4I3BuBeyPwT3MEYkj9p3mX9+7q3gjcG4F7I3BvBMaOwD0QuLcw7o3AvRG4NwL/H4/A/wG4n3KuHsbywQAAAABJRU5ErkJggg=="/>
          <p:cNvSpPr>
            <a:spLocks noChangeAspect="1" noChangeArrowheads="1"/>
          </p:cNvSpPr>
          <p:nvPr/>
        </p:nvSpPr>
        <p:spPr bwMode="auto">
          <a:xfrm>
            <a:off x="31750" y="-84138"/>
            <a:ext cx="3667125" cy="323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" name="Рисунок 5" descr="http://pervom-rada.gov.ua/images/2015/11.09.18_1.jpg"/>
          <p:cNvPicPr/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6326188" y="2019300"/>
            <a:ext cx="4776787" cy="404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Звіт міського голови\IMG_7711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01675" y="2549525"/>
            <a:ext cx="4721225" cy="314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80DA2-3886-4819-BB84-CB37DAD8F797}" type="slidenum">
              <a:rPr lang="uk-UA"/>
              <a:pPr>
                <a:defRPr/>
              </a:pPr>
              <a:t>51</a:t>
            </a:fld>
            <a:endParaRPr lang="uk-UA"/>
          </a:p>
        </p:txBody>
      </p:sp>
      <p:sp>
        <p:nvSpPr>
          <p:cNvPr id="10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6BB9C78-4758-41CE-AD52-8FC075F754EE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07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47108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9" name="Заголовок 1"/>
          <p:cNvSpPr txBox="1">
            <a:spLocks/>
          </p:cNvSpPr>
          <p:nvPr/>
        </p:nvSpPr>
        <p:spPr bwMode="auto">
          <a:xfrm>
            <a:off x="-523875" y="1279525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Придбано нові меблі в ЦНАП</a:t>
            </a:r>
            <a:endParaRPr lang="uk-UA" sz="2800" b="1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b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>
                <a:latin typeface="Calibri Light"/>
              </a:rPr>
              <a:t/>
            </a:r>
            <a:br>
              <a:rPr lang="ru-RU" sz="3200" b="1">
                <a:latin typeface="Calibri Light"/>
              </a:rPr>
            </a:br>
            <a:endParaRPr lang="uk-UA" sz="3200" b="1">
              <a:latin typeface="Calibri Light"/>
            </a:endParaRPr>
          </a:p>
        </p:txBody>
      </p:sp>
      <p:pic>
        <p:nvPicPr>
          <p:cNvPr id="2050" name="Picture 2" descr="D:\Звіт міського голови\Звіт 2019\4.нові меблі в цнап\4.нові меблі в цнап\цнап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t="5539"/>
          <a:stretch>
            <a:fillRect/>
          </a:stretch>
        </p:blipFill>
        <p:spPr bwMode="auto">
          <a:xfrm>
            <a:off x="7121525" y="1427163"/>
            <a:ext cx="4918075" cy="259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Звіт міського голови\Звіт 2019\4.нові меблі в цнап\4.нові меблі в цнап\3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 t="13037" r="11149" b="10297"/>
          <a:stretch>
            <a:fillRect/>
          </a:stretch>
        </p:blipFill>
        <p:spPr bwMode="auto">
          <a:xfrm>
            <a:off x="247650" y="1454150"/>
            <a:ext cx="2633663" cy="410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Звіт міського голови\Звіт 2019\4.нові меблі в цнап\4.нові меблі в цнап\цнап2.jp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 t="4076" b="5867"/>
          <a:stretch>
            <a:fillRect/>
          </a:stretch>
        </p:blipFill>
        <p:spPr bwMode="auto">
          <a:xfrm>
            <a:off x="3111500" y="1876425"/>
            <a:ext cx="260985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Звіт міського голови\Звіт 2019\4.нові меблі в цнап\4.нові меблі в цнап\цнап1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l="15914" t="24374"/>
          <a:stretch>
            <a:fillRect/>
          </a:stretch>
        </p:blipFill>
        <p:spPr bwMode="auto">
          <a:xfrm>
            <a:off x="5937250" y="3751263"/>
            <a:ext cx="5121275" cy="257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7609A-D4CD-4E74-9751-41C330628412}" type="slidenum">
              <a:rPr lang="uk-UA"/>
              <a:pPr>
                <a:defRPr/>
              </a:pPr>
              <a:t>52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F3CF256-0AF2-4B29-8AFE-4D4CA7B99902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8131" name="Заголовок 1"/>
          <p:cNvSpPr>
            <a:spLocks noGrp="1"/>
          </p:cNvSpPr>
          <p:nvPr>
            <p:ph type="title"/>
          </p:nvPr>
        </p:nvSpPr>
        <p:spPr>
          <a:xfrm>
            <a:off x="0" y="80803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48132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3" name="Заголовок 1"/>
          <p:cNvSpPr txBox="1">
            <a:spLocks/>
          </p:cNvSpPr>
          <p:nvPr/>
        </p:nvSpPr>
        <p:spPr bwMode="auto">
          <a:xfrm>
            <a:off x="0" y="420688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Проведено повний енергетичний аудит ПК “Хімік”, Первомайської ЦРЛ,  ДНЗ № 14,17 та ЗОШ № 3,5,7</a:t>
            </a:r>
          </a:p>
          <a:p>
            <a:pPr algn="ctr">
              <a:lnSpc>
                <a:spcPct val="90000"/>
              </a:lnSpc>
            </a:pPr>
            <a:r>
              <a:rPr lang="uk-UA" sz="2400" b="1" i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(отримано енергопаспорт та енергетичний сертифікат)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457200" y="1541463"/>
            <a:ext cx="3532188" cy="2344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Звіт міського голови\Звіт 2019\19.03.2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6863" y="3981450"/>
            <a:ext cx="3503612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Звіт міського голови\Звіт 2019\73504858_470118863628557_8772234152461205504_n (1).jp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 l="5342" t="5475" r="3890" b="4045"/>
          <a:stretch>
            <a:fillRect/>
          </a:stretch>
        </p:blipFill>
        <p:spPr bwMode="auto">
          <a:xfrm>
            <a:off x="5445125" y="1565275"/>
            <a:ext cx="6316663" cy="472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E47CD-C94C-47D3-B8E9-ADAAE8DE284A}" type="slidenum">
              <a:rPr lang="uk-UA"/>
              <a:pPr>
                <a:defRPr/>
              </a:pPr>
              <a:t>53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9A9EBBA-5C88-49DB-A2B7-39DA878E9867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9155" name="Заголовок 1"/>
          <p:cNvSpPr>
            <a:spLocks noGrp="1"/>
          </p:cNvSpPr>
          <p:nvPr>
            <p:ph type="title"/>
          </p:nvPr>
        </p:nvSpPr>
        <p:spPr>
          <a:xfrm>
            <a:off x="0" y="80803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49156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157" name="Заголовок 1"/>
          <p:cNvSpPr txBox="1">
            <a:spLocks/>
          </p:cNvSpPr>
          <p:nvPr/>
        </p:nvSpPr>
        <p:spPr bwMode="auto">
          <a:xfrm>
            <a:off x="0" y="227013"/>
            <a:ext cx="121920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Отримано портативний набір енергоменеджера міста</a:t>
            </a:r>
            <a:r>
              <a:rPr lang="ru-RU" sz="2800"/>
              <a:t> </a:t>
            </a:r>
            <a:endParaRPr lang="uk-UA" sz="2800" b="1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4098" name="Picture 2" descr="D:\Звіт міського голови\Звіт 2019\47386231_931661823689915_6144449457120346112_n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1158875" y="1284288"/>
            <a:ext cx="6059488" cy="497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Звіт міського голови\Звіт 2019\47577225_931661887023242_5072168488936669184_n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7486650" y="1204913"/>
            <a:ext cx="3740150" cy="498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B2FB0-FD67-46F3-913B-48A08EEA561F}" type="slidenum">
              <a:rPr lang="uk-UA"/>
              <a:pPr>
                <a:defRPr/>
              </a:pPr>
              <a:t>54</a:t>
            </a:fld>
            <a:endParaRPr lang="uk-UA"/>
          </a:p>
        </p:txBody>
      </p:sp>
      <p:sp>
        <p:nvSpPr>
          <p:cNvPr id="16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FB4AD26-C6BE-47AA-85D4-E69FC42BFDD4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0179" name="Заголовок 1"/>
          <p:cNvSpPr>
            <a:spLocks noGrp="1"/>
          </p:cNvSpPr>
          <p:nvPr>
            <p:ph type="title"/>
          </p:nvPr>
        </p:nvSpPr>
        <p:spPr>
          <a:xfrm>
            <a:off x="0" y="80803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5018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0181" name="Заголовок 1"/>
          <p:cNvSpPr txBox="1">
            <a:spLocks/>
          </p:cNvSpPr>
          <p:nvPr/>
        </p:nvSpPr>
        <p:spPr bwMode="auto">
          <a:xfrm>
            <a:off x="0" y="0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4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Впроваджено онлайн-систему </a:t>
            </a:r>
            <a:r>
              <a:rPr lang="ru-RU" sz="24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е</a:t>
            </a:r>
            <a:r>
              <a:rPr lang="uk-UA" sz="24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нергомоніторингу</a:t>
            </a:r>
            <a:endParaRPr lang="uk-UA" sz="2400" b="1" i="1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50182" name="Содержимое 8"/>
          <p:cNvSpPr txBox="1">
            <a:spLocks/>
          </p:cNvSpPr>
          <p:nvPr/>
        </p:nvSpPr>
        <p:spPr bwMode="auto">
          <a:xfrm>
            <a:off x="1160463" y="523875"/>
            <a:ext cx="33845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28600" algn="just" eaLnBrk="0" hangingPunct="0">
              <a:lnSpc>
                <a:spcPct val="90000"/>
              </a:lnSpc>
              <a:buFont typeface="Arial" charset="0"/>
              <a:buNone/>
            </a:pPr>
            <a:r>
              <a:rPr lang="en-US" sz="1400">
                <a:latin typeface="Verdana" pitchFamily="34" charset="0"/>
              </a:rPr>
              <a:t>1.</a:t>
            </a:r>
            <a:r>
              <a:rPr lang="uk-UA" sz="1400">
                <a:latin typeface="Verdana" pitchFamily="34" charset="0"/>
              </a:rPr>
              <a:t>Щоденний облік енергоресурсів </a:t>
            </a:r>
          </a:p>
          <a:p>
            <a:pPr indent="-228600" algn="just" eaLnBrk="0" hangingPunct="0">
              <a:lnSpc>
                <a:spcPct val="90000"/>
              </a:lnSpc>
              <a:buFont typeface="Arial" charset="0"/>
              <a:buNone/>
            </a:pPr>
            <a:endParaRPr lang="uk-UA" sz="2200">
              <a:latin typeface="Verdana" pitchFamily="34" charset="0"/>
            </a:endParaRPr>
          </a:p>
          <a:p>
            <a:pPr indent="-228600" algn="just" eaLnBrk="0" hangingPunct="0">
              <a:lnSpc>
                <a:spcPct val="90000"/>
              </a:lnSpc>
              <a:buFont typeface="Arial" charset="0"/>
              <a:buChar char="•"/>
            </a:pPr>
            <a:endParaRPr lang="uk-UA" sz="2200">
              <a:latin typeface="Verdana" pitchFamily="34" charset="0"/>
            </a:endParaRPr>
          </a:p>
          <a:p>
            <a:pPr indent="-228600" algn="just" eaLnBrk="0" hangingPunct="0">
              <a:lnSpc>
                <a:spcPct val="90000"/>
              </a:lnSpc>
              <a:buFont typeface="Arial" charset="0"/>
              <a:buChar char="•"/>
            </a:pPr>
            <a:endParaRPr lang="uk-UA" sz="2200">
              <a:latin typeface="Verdana" pitchFamily="34" charset="0"/>
            </a:endParaRPr>
          </a:p>
          <a:p>
            <a:pPr indent="-228600" algn="just" eaLnBrk="0" hangingPunct="0">
              <a:lnSpc>
                <a:spcPct val="90000"/>
              </a:lnSpc>
              <a:buFont typeface="Arial" charset="0"/>
              <a:buNone/>
            </a:pPr>
            <a:endParaRPr lang="uk-UA" sz="2200">
              <a:latin typeface="Verdana" pitchFamily="34" charset="0"/>
            </a:endParaRPr>
          </a:p>
          <a:p>
            <a:pPr indent="-228600" algn="just" eaLnBrk="0" hangingPunct="0">
              <a:lnSpc>
                <a:spcPct val="90000"/>
              </a:lnSpc>
              <a:buFont typeface="Arial" charset="0"/>
              <a:buNone/>
            </a:pPr>
            <a:endParaRPr lang="ru-RU" sz="2200">
              <a:latin typeface="Verdana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5550" y="819150"/>
            <a:ext cx="4048125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4" name="Содержимое 8"/>
          <p:cNvSpPr txBox="1">
            <a:spLocks/>
          </p:cNvSpPr>
          <p:nvPr/>
        </p:nvSpPr>
        <p:spPr bwMode="auto">
          <a:xfrm>
            <a:off x="6672263" y="533400"/>
            <a:ext cx="43211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 algn="just">
              <a:buFont typeface="Arial" charset="0"/>
              <a:buNone/>
            </a:pPr>
            <a:r>
              <a:rPr lang="uk-UA" sz="1400">
                <a:latin typeface="Verdana" pitchFamily="34" charset="0"/>
              </a:rPr>
              <a:t>2. Введення в систему енергомоніторингу  показники з лічильників</a:t>
            </a:r>
          </a:p>
          <a:p>
            <a:pPr indent="-342900" algn="just">
              <a:buFont typeface="Arial" charset="0"/>
              <a:buNone/>
            </a:pPr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Char char="•"/>
            </a:pPr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Char char="•"/>
            </a:pPr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None/>
            </a:pPr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None/>
            </a:pPr>
            <a:endParaRPr lang="ru-RU" sz="2200">
              <a:latin typeface="Verdana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1950" y="1046163"/>
            <a:ext cx="4068763" cy="209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6" name="Содержимое 8"/>
          <p:cNvSpPr txBox="1">
            <a:spLocks/>
          </p:cNvSpPr>
          <p:nvPr/>
        </p:nvSpPr>
        <p:spPr bwMode="auto">
          <a:xfrm>
            <a:off x="1131888" y="3089275"/>
            <a:ext cx="43116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 algn="just">
              <a:buFont typeface="Arial" charset="0"/>
              <a:buNone/>
            </a:pPr>
            <a:r>
              <a:rPr lang="uk-UA" sz="1400">
                <a:latin typeface="Verdana" pitchFamily="34" charset="0"/>
              </a:rPr>
              <a:t>3. Формування звітів для подальшого аналізу</a:t>
            </a:r>
          </a:p>
          <a:p>
            <a:pPr indent="-342900" algn="just">
              <a:buFont typeface="Arial" charset="0"/>
              <a:buNone/>
            </a:pPr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Char char="•"/>
            </a:pPr>
            <a:endParaRPr lang="uk-UA" sz="2200">
              <a:latin typeface="Verdana" pitchFamily="34" charset="0"/>
            </a:endParaRPr>
          </a:p>
          <a:p>
            <a:pPr indent="-342900" algn="just"/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None/>
            </a:pPr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None/>
            </a:pPr>
            <a:endParaRPr lang="ru-RU" sz="2200">
              <a:latin typeface="Verdana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/>
          <a:srcRect l="30475" t="9083" r="30535" b="39800"/>
          <a:stretch>
            <a:fillRect/>
          </a:stretch>
        </p:blipFill>
        <p:spPr bwMode="auto">
          <a:xfrm>
            <a:off x="1257300" y="3506788"/>
            <a:ext cx="4070350" cy="262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8" name="Содержимое 8"/>
          <p:cNvSpPr txBox="1">
            <a:spLocks/>
          </p:cNvSpPr>
          <p:nvPr/>
        </p:nvSpPr>
        <p:spPr bwMode="auto">
          <a:xfrm>
            <a:off x="6624638" y="3384550"/>
            <a:ext cx="443388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 algn="just"/>
            <a:r>
              <a:rPr lang="uk-UA" sz="1400">
                <a:latin typeface="Verdana" pitchFamily="34" charset="0"/>
              </a:rPr>
              <a:t>4. Аналітика для розробки заходів для підвищення енергоефективності</a:t>
            </a:r>
          </a:p>
          <a:p>
            <a:pPr indent="-342900" algn="just">
              <a:buFont typeface="Arial" charset="0"/>
              <a:buChar char="•"/>
            </a:pPr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Char char="•"/>
            </a:pPr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None/>
            </a:pPr>
            <a:endParaRPr lang="uk-UA" sz="2200">
              <a:latin typeface="Verdana" pitchFamily="34" charset="0"/>
            </a:endParaRPr>
          </a:p>
          <a:p>
            <a:pPr indent="-342900" algn="just">
              <a:buFont typeface="Arial" charset="0"/>
              <a:buNone/>
            </a:pPr>
            <a:endParaRPr lang="ru-RU" sz="2200">
              <a:latin typeface="Verdana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5"/>
          <a:srcRect l="29236" t="9405" r="29299" b="35899"/>
          <a:stretch>
            <a:fillRect/>
          </a:stretch>
        </p:blipFill>
        <p:spPr bwMode="auto">
          <a:xfrm>
            <a:off x="6834188" y="3871913"/>
            <a:ext cx="3870325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982B8-2533-40EC-A906-1EF703EAA52D}" type="slidenum">
              <a:rPr lang="uk-UA"/>
              <a:pPr>
                <a:defRPr/>
              </a:pPr>
              <a:t>55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CD8C43-3FB6-4445-97A1-618B7B277F9E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8371" name="Заголовок 1"/>
          <p:cNvSpPr>
            <a:spLocks noGrp="1"/>
          </p:cNvSpPr>
          <p:nvPr>
            <p:ph type="title"/>
          </p:nvPr>
        </p:nvSpPr>
        <p:spPr>
          <a:xfrm>
            <a:off x="0" y="80803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58372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73" name="Заголовок 1"/>
          <p:cNvSpPr txBox="1">
            <a:spLocks/>
          </p:cNvSpPr>
          <p:nvPr/>
        </p:nvSpPr>
        <p:spPr bwMode="auto">
          <a:xfrm>
            <a:off x="0" y="595313"/>
            <a:ext cx="121920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Встановлено індивідуальні теплові пункти </a:t>
            </a:r>
          </a:p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в ЗОШ № 5, 6, 7 та будівлі виконкому</a:t>
            </a:r>
            <a:r>
              <a:rPr lang="uk-UA" sz="2800" b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  </a:t>
            </a:r>
          </a:p>
        </p:txBody>
      </p:sp>
      <p:pic>
        <p:nvPicPr>
          <p:cNvPr id="1027" name="Picture 3" descr="D:\Звіт міського голови\Звіт 2019\ИТП\79273601_494857491379367_895059570894831616_n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7375525" y="1571625"/>
            <a:ext cx="4168775" cy="464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Звіт міського голови\Звіт 2019\ИТП\80296136_1455097114637924_2702640220053962752_n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701675" y="1568450"/>
            <a:ext cx="6216650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AAB8E-61CE-4909-A9C1-5B61041D4320}" type="slidenum">
              <a:rPr lang="uk-UA"/>
              <a:pPr>
                <a:defRPr/>
              </a:pPr>
              <a:t>56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5519110-9AC3-41C4-8EAD-F2CB88F6E23B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9395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59396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397" name="Прямоугольник 5"/>
          <p:cNvSpPr>
            <a:spLocks noChangeArrowheads="1"/>
          </p:cNvSpPr>
          <p:nvPr/>
        </p:nvSpPr>
        <p:spPr bwMode="auto">
          <a:xfrm>
            <a:off x="0" y="138113"/>
            <a:ext cx="121920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Встановлено</a:t>
            </a:r>
          </a:p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пішохідні переходи пандусного типу – </a:t>
            </a:r>
          </a:p>
          <a:p>
            <a:pPr algn="ctr">
              <a:lnSpc>
                <a:spcPct val="90000"/>
              </a:lnSpc>
            </a:pPr>
            <a:r>
              <a:rPr lang="uk-UA" sz="2400" i="1">
                <a:latin typeface="Times New Roman" pitchFamily="18" charset="0"/>
                <a:cs typeface="Times New Roman" pitchFamily="18" charset="0"/>
              </a:rPr>
              <a:t>на суму 296 тис. грн.</a:t>
            </a:r>
          </a:p>
        </p:txBody>
      </p:sp>
      <p:pic>
        <p:nvPicPr>
          <p:cNvPr id="10242" name="Picture 2" descr="69634094_390965318280092_94673908271153152_n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849313" y="1492250"/>
            <a:ext cx="5027612" cy="429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69641973_389785121921740_5359885792590168064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3350" y="2032000"/>
            <a:ext cx="4752975" cy="412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D09EFB-0050-4FED-BE54-2BEBE2283971}" type="slidenum">
              <a:rPr lang="uk-UA"/>
              <a:pPr>
                <a:defRPr/>
              </a:pPr>
              <a:t>57</a:t>
            </a:fld>
            <a:endParaRPr lang="uk-UA"/>
          </a:p>
        </p:txBody>
      </p:sp>
      <p:sp>
        <p:nvSpPr>
          <p:cNvPr id="6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E1AFCDD-9B60-4EDE-A32A-DCCC9296CE69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0419" name="Заголовок 1"/>
          <p:cNvSpPr>
            <a:spLocks noGrp="1"/>
          </p:cNvSpPr>
          <p:nvPr>
            <p:ph type="title"/>
          </p:nvPr>
        </p:nvSpPr>
        <p:spPr>
          <a:xfrm>
            <a:off x="0" y="944563"/>
            <a:ext cx="11849100" cy="1317625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Проєкт «Безпечне місто»,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встановлено близько 80 камер відеоспостереження</a:t>
            </a:r>
            <a:r>
              <a:rPr lang="ru-RU" sz="2800" b="1" smtClean="0"/>
              <a:t/>
            </a:r>
            <a:br>
              <a:rPr lang="ru-RU" sz="2800" b="1" smtClean="0"/>
            </a:br>
            <a:endParaRPr lang="uk-UA" sz="2800" b="1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879725"/>
            <a:ext cx="5786438" cy="325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5" y="2459038"/>
            <a:ext cx="5838825" cy="328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CB575-F134-440F-907C-60EE6D591F5B}" type="slidenum">
              <a:rPr lang="uk-UA"/>
              <a:pPr>
                <a:defRPr/>
              </a:pPr>
              <a:t>58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DD0AF31-2A11-48DC-B871-66E38C872ACF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443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61444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45" name="Заголовок 1"/>
          <p:cNvSpPr txBox="1">
            <a:spLocks/>
          </p:cNvSpPr>
          <p:nvPr/>
        </p:nvSpPr>
        <p:spPr bwMode="auto">
          <a:xfrm>
            <a:off x="0" y="503238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Відкрито Першу громадську вбиральню </a:t>
            </a:r>
            <a:r>
              <a:rPr lang="uk-UA" sz="2800" b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- </a:t>
            </a:r>
            <a:r>
              <a:rPr lang="uk-UA" sz="2400" b="1" i="1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на сумму 290</a:t>
            </a:r>
            <a:r>
              <a:rPr lang="uk-UA" sz="2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>
                <a:latin typeface="Times New Roman" pitchFamily="18" charset="0"/>
              </a:rPr>
              <a:t>тис.грн </a:t>
            </a:r>
          </a:p>
        </p:txBody>
      </p:sp>
      <p:pic>
        <p:nvPicPr>
          <p:cNvPr id="1026" name="Picture 2" descr="D:\Звіт міського голови\Звіт 2019\для Сухарева\Фото\17.«Перша громадська вбиральня» (1)\IMG_20191114_152534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t="3938" b="17304"/>
          <a:stretch>
            <a:fillRect/>
          </a:stretch>
        </p:blipFill>
        <p:spPr bwMode="auto">
          <a:xfrm>
            <a:off x="6623050" y="1352550"/>
            <a:ext cx="3560763" cy="480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Звіт міського голови\Звіт 2019\для Сухарева\Фото\17.«Перша громадська вбиральня» (1)\IMG_20191114_152540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t="4874"/>
          <a:stretch>
            <a:fillRect/>
          </a:stretch>
        </p:blipFill>
        <p:spPr bwMode="auto">
          <a:xfrm>
            <a:off x="1903413" y="1346200"/>
            <a:ext cx="3592512" cy="480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A98FCD-5061-4B64-929E-0F5FC8C225D3}" type="slidenum">
              <a:rPr lang="uk-UA"/>
              <a:pPr>
                <a:defRPr/>
              </a:pPr>
              <a:t>59</a:t>
            </a:fld>
            <a:endParaRPr lang="uk-UA"/>
          </a:p>
        </p:txBody>
      </p:sp>
      <p:sp>
        <p:nvSpPr>
          <p:cNvPr id="10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7482B5B-D391-4772-9026-6B05A73049E7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2467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62468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2469" name="Заголовок 1"/>
          <p:cNvSpPr txBox="1">
            <a:spLocks/>
          </p:cNvSpPr>
          <p:nvPr/>
        </p:nvSpPr>
        <p:spPr bwMode="auto">
          <a:xfrm>
            <a:off x="0" y="503238"/>
            <a:ext cx="118872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Встановлюється стела та виготовляються вказівники</a:t>
            </a:r>
          </a:p>
          <a:p>
            <a:pPr algn="ctr">
              <a:lnSpc>
                <a:spcPct val="90000"/>
              </a:lnSpc>
            </a:pPr>
            <a:r>
              <a:rPr lang="uk-UA" sz="280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i="1">
                <a:latin typeface="Times New Roman" pitchFamily="18" charset="0"/>
                <a:cs typeface="Times New Roman" pitchFamily="18" charset="0"/>
              </a:rPr>
              <a:t>на суму 267 тис.грн.</a:t>
            </a:r>
          </a:p>
          <a:p>
            <a:pPr algn="ctr">
              <a:lnSpc>
                <a:spcPct val="90000"/>
              </a:lnSpc>
            </a:pPr>
            <a:endParaRPr lang="uk-UA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70" name="Picture 2" descr="C:\Users\User\Desktop\фото\stela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1522413"/>
            <a:ext cx="35623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4" descr="C:\Users\User\Desktop\фото\stale_shchaslivoi_dorog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8625" y="1558925"/>
            <a:ext cx="375285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1988" y="4376738"/>
            <a:ext cx="31305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4525" y="2784475"/>
            <a:ext cx="310673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169BB-EFB1-4B36-8945-28C46EE34987}" type="slidenum">
              <a:rPr lang="uk-UA"/>
              <a:pPr>
                <a:defRPr/>
              </a:pPr>
              <a:t>6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446289B-A560-4A59-A7EE-B4720EF00EE1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0" y="392113"/>
            <a:ext cx="12192000" cy="1325562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меблі в кількості 1173 одиниць для ЗОШ №5 та №2, комп’ютерне та мультимедійне обладнання для ЗОШ №5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>- 254 тис. грн.</a:t>
            </a:r>
            <a:endParaRPr lang="uk-UA" sz="2800" i="1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lum contrast="30000"/>
          </a:blip>
          <a:srcRect l="20847" t="25000" b="11000"/>
          <a:stretch/>
        </p:blipFill>
        <p:spPr>
          <a:xfrm>
            <a:off x="317500" y="1655763"/>
            <a:ext cx="7496175" cy="464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13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8289925" y="1581150"/>
            <a:ext cx="3562350" cy="200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" name="Рисунок 10"/>
          <p:cNvPicPr>
            <a:picLocks noChangeAspect="1" noChangeArrowheads="1"/>
          </p:cNvPicPr>
          <p:nvPr/>
        </p:nvPicPr>
        <p:blipFill rotWithShape="1">
          <a:blip r:embed="rId4">
            <a:lum contrast="20000"/>
          </a:blip>
          <a:srcRect l="17845" t="3387" r="3804" b="397"/>
          <a:stretch/>
        </p:blipFill>
        <p:spPr bwMode="auto">
          <a:xfrm>
            <a:off x="8326438" y="3871913"/>
            <a:ext cx="3562350" cy="246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32A8DA-C887-4C2F-9A6A-72988D133DC9}" type="slidenum">
              <a:rPr lang="uk-UA"/>
              <a:pPr>
                <a:defRPr/>
              </a:pPr>
              <a:t>60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3AF1B84-D019-4F67-8385-B525A51821F1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3491" name="Заголовок 1"/>
          <p:cNvSpPr>
            <a:spLocks noGrp="1"/>
          </p:cNvSpPr>
          <p:nvPr>
            <p:ph type="title"/>
          </p:nvPr>
        </p:nvSpPr>
        <p:spPr>
          <a:xfrm>
            <a:off x="0" y="1825625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63492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493" name="Заголовок 1"/>
          <p:cNvSpPr txBox="1">
            <a:spLocks/>
          </p:cNvSpPr>
          <p:nvPr/>
        </p:nvSpPr>
        <p:spPr bwMode="auto">
          <a:xfrm>
            <a:off x="0" y="1060450"/>
            <a:ext cx="12192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Відкрито гарячу лінію міського голови та закуплено техніку для моніторингового центру 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i="1">
                <a:latin typeface="Times New Roman" pitchFamily="18" charset="0"/>
                <a:cs typeface="Times New Roman" pitchFamily="18" charset="0"/>
              </a:rPr>
              <a:t>на суму 300 тис.грн.</a:t>
            </a:r>
          </a:p>
          <a:p>
            <a:pPr algn="ctr">
              <a:lnSpc>
                <a:spcPct val="90000"/>
              </a:lnSpc>
            </a:pPr>
            <a:endParaRPr lang="uk-UA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4" name="Picture 2" descr="C:\Users\User\Desktop\фото\GARYaChALINIYach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3235325"/>
            <a:ext cx="43815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3" descr="C:\Users\User\Desktop\фото\16003275455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9775" y="2603500"/>
            <a:ext cx="23082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4" descr="C:\Users\User\Desktop\фото\камеры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0" y="2006600"/>
            <a:ext cx="4995863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97663-C774-40DF-B7D4-1248FBFB11BB}" type="slidenum">
              <a:rPr lang="uk-UA"/>
              <a:pPr>
                <a:defRPr/>
              </a:pPr>
              <a:t>61</a:t>
            </a:fld>
            <a:endParaRPr lang="uk-UA"/>
          </a:p>
        </p:txBody>
      </p:sp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696B01-9D42-4A68-92E9-965DEB250F02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4515" name="Заголовок 1"/>
          <p:cNvSpPr>
            <a:spLocks noGrp="1"/>
          </p:cNvSpPr>
          <p:nvPr>
            <p:ph type="title"/>
          </p:nvPr>
        </p:nvSpPr>
        <p:spPr>
          <a:xfrm>
            <a:off x="0" y="1403350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64516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17" name="Заголовок 1"/>
          <p:cNvSpPr txBox="1">
            <a:spLocks/>
          </p:cNvSpPr>
          <p:nvPr/>
        </p:nvSpPr>
        <p:spPr bwMode="auto">
          <a:xfrm>
            <a:off x="0" y="503238"/>
            <a:ext cx="121920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Розпочато будівництво Другої громадської вбиральні на базі ПК “Хімік” </a:t>
            </a:r>
          </a:p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на суму 295 тис. грн.</a:t>
            </a:r>
          </a:p>
          <a:p>
            <a:pPr algn="ctr">
              <a:lnSpc>
                <a:spcPct val="90000"/>
              </a:lnSpc>
            </a:pPr>
            <a:endParaRPr lang="uk-UA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8" name="Picture 2" descr="C:\Users\User\Desktop\фото\туалет\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63" y="1520825"/>
            <a:ext cx="4725987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3" descr="C:\Users\User\Desktop\фото\туалет\1184627497064759865714042808120960862775595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0838" y="1487488"/>
            <a:ext cx="4462462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A91F3B-5339-451A-A11C-87A46CF28A8A}" type="slidenum">
              <a:rPr lang="uk-UA"/>
              <a:pPr>
                <a:defRPr/>
              </a:pPr>
              <a:t>62</a:t>
            </a:fld>
            <a:endParaRPr lang="uk-UA"/>
          </a:p>
        </p:txBody>
      </p:sp>
      <p:sp>
        <p:nvSpPr>
          <p:cNvPr id="7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D2A51AC-BCD8-4543-95D1-1D53CB097657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5539" name="Заголовок 1"/>
          <p:cNvSpPr>
            <a:spLocks noGrp="1"/>
          </p:cNvSpPr>
          <p:nvPr>
            <p:ph type="title"/>
          </p:nvPr>
        </p:nvSpPr>
        <p:spPr>
          <a:xfrm>
            <a:off x="0" y="80803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smtClean="0"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3200" b="1" smtClean="0">
                <a:ea typeface="Segoe UI Symbol" pitchFamily="34" charset="0"/>
                <a:cs typeface="Times New Roman" pitchFamily="18" charset="0"/>
              </a:rPr>
            </a:br>
            <a:endParaRPr lang="uk-UA" sz="3200" b="1" smtClean="0"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6554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1" name="Прямоугольник 7"/>
          <p:cNvSpPr>
            <a:spLocks noChangeArrowheads="1"/>
          </p:cNvSpPr>
          <p:nvPr/>
        </p:nvSpPr>
        <p:spPr bwMode="auto">
          <a:xfrm>
            <a:off x="0" y="585788"/>
            <a:ext cx="1219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Для онлайн-комунікації з громадою працює система е-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DEM</a:t>
            </a:r>
            <a:endParaRPr lang="uk-UA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Звіт міського голови\Звіт 2019\для Сухарева\Фото\34 e-DEM\34 e-DEM\Безымянный.pn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t="2008"/>
          <a:stretch>
            <a:fillRect/>
          </a:stretch>
        </p:blipFill>
        <p:spPr bwMode="auto">
          <a:xfrm>
            <a:off x="668338" y="1014413"/>
            <a:ext cx="10917237" cy="525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E4BC46-A494-4FE6-BBD8-519B37F30B0B}" type="slidenum">
              <a:rPr lang="uk-UA"/>
              <a:pPr>
                <a:defRPr/>
              </a:pPr>
              <a:t>63</a:t>
            </a:fld>
            <a:endParaRPr lang="uk-UA"/>
          </a:p>
        </p:txBody>
      </p:sp>
      <p:sp>
        <p:nvSpPr>
          <p:cNvPr id="13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2E2355E-7704-4480-87E3-71B168F8328F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50" name="Picture 2" descr="D:\Звіт міського голови\крепость\viber image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7864475" y="1192213"/>
            <a:ext cx="4056063" cy="304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Звіт міського голови\Поліклінніка без черг\2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4081" t="33571" r="13912" b="32191"/>
          <a:stretch>
            <a:fillRect/>
          </a:stretch>
        </p:blipFill>
        <p:spPr bwMode="auto">
          <a:xfrm>
            <a:off x="273050" y="1200150"/>
            <a:ext cx="4116388" cy="229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Звіт міського голови\46441099_118312855752537_2055060646189334528_n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t="6965" r="25810" b="29916"/>
          <a:stretch>
            <a:fillRect/>
          </a:stretch>
        </p:blipFill>
        <p:spPr bwMode="auto">
          <a:xfrm>
            <a:off x="657225" y="3657600"/>
            <a:ext cx="3963988" cy="252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Звіт міського голови\46137498_2379821248699491_5183091929230868480_n.jpg"/>
          <p:cNvPicPr>
            <a:picLocks noChangeAspect="1" noChangeArrowheads="1"/>
          </p:cNvPicPr>
          <p:nvPr/>
        </p:nvPicPr>
        <p:blipFill>
          <a:blip r:embed="rId5">
            <a:lum bright="-10000" contrast="-10000"/>
          </a:blip>
          <a:srcRect l="25515" t="15704" r="11894" b="11876"/>
          <a:stretch>
            <a:fillRect/>
          </a:stretch>
        </p:blipFill>
        <p:spPr bwMode="auto">
          <a:xfrm>
            <a:off x="4773613" y="1316038"/>
            <a:ext cx="2620962" cy="408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Дарья\Downloads\46098187_254347755245494_7997561299397509120_n.jpg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 l="5159" t="35228" b="5931"/>
          <a:stretch>
            <a:fillRect/>
          </a:stretch>
        </p:blipFill>
        <p:spPr bwMode="auto">
          <a:xfrm rot="17715424">
            <a:off x="6319838" y="4070350"/>
            <a:ext cx="3011487" cy="140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Дарья\Downloads\20181112_104347.jpg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rcRect t="36116"/>
          <a:stretch>
            <a:fillRect/>
          </a:stretch>
        </p:blipFill>
        <p:spPr bwMode="auto">
          <a:xfrm rot="6897832">
            <a:off x="7988300" y="4090988"/>
            <a:ext cx="2903537" cy="139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6"/>
          <p:cNvSpPr txBox="1">
            <a:spLocks/>
          </p:cNvSpPr>
          <p:nvPr/>
        </p:nvSpPr>
        <p:spPr>
          <a:xfrm>
            <a:off x="0" y="0"/>
            <a:ext cx="12192000" cy="15509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4400" dirty="0">
                <a:latin typeface="+mj-lt"/>
                <a:ea typeface="+mj-ea"/>
                <a:cs typeface="+mj-cs"/>
              </a:rPr>
              <a:t> </a:t>
            </a:r>
            <a:endParaRPr lang="ru-RU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6570" name="Заголовок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>
              <a:buFontTx/>
              <a:buChar char="•"/>
            </a:pP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2017 рік </a:t>
            </a: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–5 проєктів </a:t>
            </a:r>
            <a:r>
              <a:rPr lang="uk-UA" sz="3200" i="1" smtClean="0">
                <a:latin typeface="Times New Roman" pitchFamily="18" charset="0"/>
                <a:cs typeface="Times New Roman" pitchFamily="18" charset="0"/>
              </a:rPr>
              <a:t>на суму 94 тис. грн.</a:t>
            </a:r>
            <a:endParaRPr lang="ru-RU" sz="32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Дарья\Downloads\логотип.jpg"/>
          <p:cNvPicPr>
            <a:picLocks noChangeAspect="1" noChangeArrowheads="1"/>
          </p:cNvPicPr>
          <p:nvPr/>
        </p:nvPicPr>
        <p:blipFill>
          <a:blip r:embed="rId8" cstate="print">
            <a:lum contrast="30000"/>
          </a:blip>
          <a:srcRect t="8343" b="7434"/>
          <a:stretch>
            <a:fillRect/>
          </a:stretch>
        </p:blipFill>
        <p:spPr bwMode="auto">
          <a:xfrm>
            <a:off x="157276" y="1915"/>
            <a:ext cx="2182746" cy="113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8F494-B1DF-496B-9932-23D135EA00CB}" type="slidenum">
              <a:rPr lang="uk-UA"/>
              <a:pPr>
                <a:defRPr/>
              </a:pPr>
              <a:t>64</a:t>
            </a:fld>
            <a:endParaRPr lang="uk-UA"/>
          </a:p>
        </p:txBody>
      </p:sp>
      <p:sp>
        <p:nvSpPr>
          <p:cNvPr id="10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5B7706-A25D-496F-A0CA-8686C369ED7A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64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7587" name="Заголовок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>
              <a:buFontTx/>
              <a:buChar char="•"/>
            </a:pP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2018 рік </a:t>
            </a: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–5 проєктів </a:t>
            </a:r>
            <a:r>
              <a:rPr lang="uk-UA" sz="3200" i="1" smtClean="0">
                <a:latin typeface="Times New Roman" pitchFamily="18" charset="0"/>
                <a:cs typeface="Times New Roman" pitchFamily="18" charset="0"/>
              </a:rPr>
              <a:t>на суму 192 тис. грн.</a:t>
            </a:r>
            <a:endParaRPr lang="ru-RU" sz="32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C:\Users\Дарья\Downloads\Публічний вільний простір під відкритим небом.pn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8420100" y="1108075"/>
            <a:ext cx="3605213" cy="393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Дарья\Downloads\облаштування території дитячого майданчика, розташованого біля ФОК, твердим гумовим покриттям(Чемшит Марина)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b="29298"/>
          <a:stretch>
            <a:fillRect/>
          </a:stretch>
        </p:blipFill>
        <p:spPr bwMode="auto">
          <a:xfrm>
            <a:off x="6069013" y="3532188"/>
            <a:ext cx="3898900" cy="275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Users\Дарья\Downloads\Облаштування баскетбольного майданчика на теріторії ЗОШ №6.png"/>
          <p:cNvPicPr>
            <a:picLocks noChangeAspect="1" noChangeArrowheads="1"/>
          </p:cNvPicPr>
          <p:nvPr/>
        </p:nvPicPr>
        <p:blipFill>
          <a:blip r:embed="rId4">
            <a:lum bright="-20000" contrast="20000"/>
          </a:blip>
          <a:srcRect/>
          <a:stretch>
            <a:fillRect/>
          </a:stretch>
        </p:blipFill>
        <p:spPr bwMode="auto">
          <a:xfrm>
            <a:off x="288925" y="1162050"/>
            <a:ext cx="4432300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Дарья\Downloads\Здоровья громады - лучшая инвестиц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1788" y="1281113"/>
            <a:ext cx="3408362" cy="391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C:\Users\Дарья\Downloads\74329026_2388192238110828_3545853771839963136_n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 b="12987"/>
          <a:stretch>
            <a:fillRect/>
          </a:stretch>
        </p:blipFill>
        <p:spPr bwMode="auto">
          <a:xfrm>
            <a:off x="401638" y="4044950"/>
            <a:ext cx="4275137" cy="227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Дарья\Downloads\логотип.jpg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 t="8343" b="7434"/>
          <a:stretch>
            <a:fillRect/>
          </a:stretch>
        </p:blipFill>
        <p:spPr bwMode="auto">
          <a:xfrm>
            <a:off x="157276" y="1915"/>
            <a:ext cx="2182746" cy="113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8000F-AA35-418C-9EFB-71484E19652E}" type="slidenum">
              <a:rPr lang="uk-UA"/>
              <a:pPr>
                <a:defRPr/>
              </a:pPr>
              <a:t>65</a:t>
            </a:fld>
            <a:endParaRPr lang="uk-UA"/>
          </a:p>
        </p:txBody>
      </p:sp>
      <p:sp>
        <p:nvSpPr>
          <p:cNvPr id="12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83740D7-BCB3-4619-9193-FDEF56C40ED9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65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8611" name="Заголовок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>
              <a:buFontTx/>
              <a:buChar char="•"/>
            </a:pP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2019 рік </a:t>
            </a: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–5 проєктів </a:t>
            </a:r>
            <a:r>
              <a:rPr lang="uk-UA" sz="3200" i="1" smtClean="0">
                <a:latin typeface="Times New Roman" pitchFamily="18" charset="0"/>
                <a:cs typeface="Times New Roman" pitchFamily="18" charset="0"/>
              </a:rPr>
              <a:t>на суму 249 тис. грн.</a:t>
            </a:r>
            <a:endParaRPr lang="ru-RU" sz="32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1)Гранты,ОТЧЕТ о работе сектора\БУ\2 (1)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894"/>
          <a:stretch>
            <a:fillRect/>
          </a:stretch>
        </p:blipFill>
        <p:spPr bwMode="auto">
          <a:xfrm>
            <a:off x="8315325" y="1254125"/>
            <a:ext cx="3657600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D:\1)Гранты,ОТЧЕТ о работе сектора\БУ\96232418_2917856338300006_1499855785818062848_n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81000" y="1265238"/>
            <a:ext cx="5027613" cy="301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D:\1)Гранты,ОТЧЕТ о работе сектора\БУ\95181322_954482208364475_2991919590428114944_n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t="27951" b="14503"/>
          <a:stretch>
            <a:fillRect/>
          </a:stretch>
        </p:blipFill>
        <p:spPr bwMode="auto">
          <a:xfrm>
            <a:off x="5499100" y="4289425"/>
            <a:ext cx="2747963" cy="197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D:\1)Гранты,ОТЧЕТ о работе сектора\БУ\106008531_997253700753992_1791792448023191701_n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3214688" y="4254500"/>
            <a:ext cx="2162175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D:\1)Гранты,ОТЧЕТ о работе сектора\БУ\20200422204448.jpg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 b="6454"/>
          <a:stretch>
            <a:fillRect/>
          </a:stretch>
        </p:blipFill>
        <p:spPr bwMode="auto">
          <a:xfrm>
            <a:off x="5497513" y="1254125"/>
            <a:ext cx="2732087" cy="315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D:\1)Гранты,ОТЧЕТ о работе сектора\БУ\6.jpg"/>
          <p:cNvPicPr>
            <a:picLocks noChangeAspect="1" noChangeArrowheads="1"/>
          </p:cNvPicPr>
          <p:nvPr/>
        </p:nvPicPr>
        <p:blipFill>
          <a:blip r:embed="rId7">
            <a:lum contrast="30000"/>
          </a:blip>
          <a:srcRect l="6886"/>
          <a:stretch>
            <a:fillRect/>
          </a:stretch>
        </p:blipFill>
        <p:spPr bwMode="auto">
          <a:xfrm>
            <a:off x="8310563" y="3860800"/>
            <a:ext cx="3667125" cy="240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7" name="Picture 9" descr="D:\1)Гранты,ОТЧЕТ о работе сектора\БУ\97956239_964681554011207_4539272762442645504_n.jpg"/>
          <p:cNvPicPr>
            <a:picLocks noChangeAspect="1" noChangeArrowheads="1"/>
          </p:cNvPicPr>
          <p:nvPr/>
        </p:nvPicPr>
        <p:blipFill>
          <a:blip r:embed="rId8">
            <a:lum contrast="20000"/>
          </a:blip>
          <a:srcRect l="14844" t="14628" r="6425" b="13095"/>
          <a:stretch>
            <a:fillRect/>
          </a:stretch>
        </p:blipFill>
        <p:spPr bwMode="auto">
          <a:xfrm>
            <a:off x="358775" y="4173538"/>
            <a:ext cx="2765425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Дарья\Downloads\логотип.jpg"/>
          <p:cNvPicPr>
            <a:picLocks noChangeAspect="1" noChangeArrowheads="1"/>
          </p:cNvPicPr>
          <p:nvPr/>
        </p:nvPicPr>
        <p:blipFill>
          <a:blip r:embed="rId9" cstate="print">
            <a:lum contrast="30000"/>
          </a:blip>
          <a:srcRect t="8343" b="7434"/>
          <a:stretch>
            <a:fillRect/>
          </a:stretch>
        </p:blipFill>
        <p:spPr bwMode="auto">
          <a:xfrm>
            <a:off x="171564" y="143203"/>
            <a:ext cx="2182745" cy="113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EC604-36E8-4347-8118-E122B835DFB9}" type="slidenum">
              <a:rPr lang="uk-UA"/>
              <a:pPr>
                <a:defRPr/>
              </a:pPr>
              <a:t>7</a:t>
            </a:fld>
            <a:endParaRPr lang="uk-UA"/>
          </a:p>
        </p:txBody>
      </p:sp>
      <p:sp>
        <p:nvSpPr>
          <p:cNvPr id="7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715FC84-6DE9-4AA5-A900-2FC9368B9831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1447800" y="688975"/>
            <a:ext cx="9544050" cy="1203325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Виконано ремонт покрівлі ЗОШ №5 -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на суму 1 млн. 300 тис. грн.</a:t>
            </a: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smtClean="0">
                <a:latin typeface="Times New Roman" pitchFamily="18" charset="0"/>
                <a:cs typeface="Times New Roman" pitchFamily="18" charset="0"/>
              </a:rPr>
            </a:br>
            <a:endParaRPr lang="uk-UA" sz="28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t="12359"/>
          <a:stretch/>
        </p:blipFill>
        <p:spPr>
          <a:xfrm>
            <a:off x="419100" y="2527300"/>
            <a:ext cx="5765800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t="12644"/>
          <a:stretch/>
        </p:blipFill>
        <p:spPr>
          <a:xfrm>
            <a:off x="6361113" y="2171700"/>
            <a:ext cx="5462587" cy="353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68C27-4227-4782-9977-B74A9BC9CC40}" type="slidenum">
              <a:rPr lang="uk-UA"/>
              <a:pPr>
                <a:defRPr/>
              </a:pPr>
              <a:t>8</a:t>
            </a:fld>
            <a:endParaRPr lang="uk-UA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31B952D-B435-4AA2-A3C9-C07CFF877BD7}" type="slidenum">
              <a:rPr lang="uk-UA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uk-UA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1223963" y="752475"/>
            <a:ext cx="10131425" cy="13255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Капітальний ремонт покрівлі та заміна вікон на енергозберігаючі (пластикові) в ДНЗ №5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>- 1 млн. 300 тис. грн.</a:t>
            </a:r>
            <a:r>
              <a:rPr lang="ru-RU" sz="2800" i="1" smtClean="0"/>
              <a:t/>
            </a:r>
            <a:br>
              <a:rPr lang="ru-RU" sz="2800" i="1" smtClean="0"/>
            </a:br>
            <a:endParaRPr lang="uk-UA" sz="2800" i="1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19605" t="22649" b="6261"/>
          <a:stretch/>
        </p:blipFill>
        <p:spPr>
          <a:xfrm>
            <a:off x="385763" y="2038350"/>
            <a:ext cx="7002462" cy="420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SC00425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</a:blip>
          <a:srcRect b="44594"/>
          <a:stretch/>
        </p:blipFill>
        <p:spPr bwMode="auto">
          <a:xfrm>
            <a:off x="7762875" y="2030413"/>
            <a:ext cx="4021138" cy="167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l="-240" t="-361" r="260" b="13221"/>
          <a:stretch/>
        </p:blipFill>
        <p:spPr>
          <a:xfrm>
            <a:off x="7739063" y="3929063"/>
            <a:ext cx="4021137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565C8B-69F3-4CF1-83C2-794356989E50}" type="slidenum">
              <a:rPr lang="uk-UA"/>
              <a:pPr>
                <a:defRPr/>
              </a:pPr>
              <a:t>9</a:t>
            </a:fld>
            <a:endParaRPr lang="uk-UA"/>
          </a:p>
        </p:txBody>
      </p:sp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mtClean="0"/>
              <a:t>Виконано ремонт спортзалу ліцею №7 </a:t>
            </a:r>
            <a:r>
              <a:rPr lang="uk-UA" sz="2800" i="1" smtClean="0"/>
              <a:t>- 299 тис. грн.</a:t>
            </a:r>
            <a:endParaRPr lang="ru-RU" i="1" smtClean="0"/>
          </a:p>
        </p:txBody>
      </p:sp>
      <p:pic>
        <p:nvPicPr>
          <p:cNvPr id="6147" name="Picture 3" descr="D:\Звіт міського голови\Звіт 2019\ЗОШ 7\IMG_20190909_121050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 b="25383"/>
          <a:stretch>
            <a:fillRect/>
          </a:stretch>
        </p:blipFill>
        <p:spPr bwMode="auto">
          <a:xfrm>
            <a:off x="441325" y="1477963"/>
            <a:ext cx="506095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Рисунок 12" descr="C:\Users\7\Desktop\ТАНЯ\ЩОЧЕТВЕРГА\2019\август\01.08.2019\зош № 7\окна и двери\20190725_111643.jpg"/>
          <p:cNvPicPr>
            <a:picLocks noChangeAspect="1" noChangeArrowheads="1"/>
          </p:cNvPicPr>
          <p:nvPr/>
        </p:nvPicPr>
        <p:blipFill>
          <a:blip r:embed="rId3"/>
          <a:srcRect t="52338" b="15417"/>
          <a:stretch>
            <a:fillRect/>
          </a:stretch>
        </p:blipFill>
        <p:spPr bwMode="auto">
          <a:xfrm>
            <a:off x="5930900" y="2055813"/>
            <a:ext cx="5868988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4496</TotalTime>
  <Words>831</Words>
  <Application>Microsoft Office PowerPoint</Application>
  <PresentationFormat>Произвольный</PresentationFormat>
  <Paragraphs>175</Paragraphs>
  <Slides>65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3" baseType="lpstr">
      <vt:lpstr>Arial</vt:lpstr>
      <vt:lpstr>Calibri Light</vt:lpstr>
      <vt:lpstr>Calibri</vt:lpstr>
      <vt:lpstr>Times New Roman</vt:lpstr>
      <vt:lpstr>Segoe UI Symbol</vt:lpstr>
      <vt:lpstr>Segoe UI</vt:lpstr>
      <vt:lpstr>Verdana</vt:lpstr>
      <vt:lpstr>Тема Office</vt:lpstr>
      <vt:lpstr>Слайд 1</vt:lpstr>
      <vt:lpstr>Слайд 2</vt:lpstr>
      <vt:lpstr>Капітальний ремонт ЗОШ № 2  на суму понад 14 млн. грн.  </vt:lpstr>
      <vt:lpstr>Слайд 4</vt:lpstr>
      <vt:lpstr>Придбано меблі для всіх ДНЗ міста у кількості 2026 одиниць –  на суму 1 млн. 116 тис. грн   </vt:lpstr>
      <vt:lpstr>Придбано меблі в кількості 1173 одиниць для ЗОШ №5 та №2, комп’ютерне та мультимедійне обладнання для ЗОШ №5 - 254 тис. грн.</vt:lpstr>
      <vt:lpstr>Виконано ремонт покрівлі ЗОШ №5 - на суму 1 млн. 300 тис. грн. </vt:lpstr>
      <vt:lpstr>Капітальний ремонт покрівлі та заміна вікон на енергозберігаючі (пластикові) в ДНЗ №5 - 1 млн. 300 тис. грн. </vt:lpstr>
      <vt:lpstr>Виконано ремонт спортзалу ліцею №7 - 299 тис. грн.</vt:lpstr>
      <vt:lpstr>Виконано капітальний ремонт частини покрівлі ліцею №7 - 1 млн. 361 тис. грн.</vt:lpstr>
      <vt:lpstr>Виконано утеплення трубопроводів  ліцеїв № 5, 6, 7 – 365 тис. грн.</vt:lpstr>
      <vt:lpstr>Дві школи отримали новий спортивний інвентар</vt:lpstr>
      <vt:lpstr>Відремонтовано групи в ДНЗ №10 та ДНЗ №5  та  відкрито спортивний майданчик на суму 1 млн 174 тис. грн.  </vt:lpstr>
      <vt:lpstr>  </vt:lpstr>
      <vt:lpstr>  </vt:lpstr>
      <vt:lpstr>  </vt:lpstr>
      <vt:lpstr>  </vt:lpstr>
      <vt:lpstr>  </vt:lpstr>
      <vt:lpstr>Слайд 19</vt:lpstr>
      <vt:lpstr>Виконано ремонт та закуплено обладнання та меблі  для частини пологового відділення ЦРЛ на суму 9 млн. грн. </vt:lpstr>
      <vt:lpstr>Придбано універсальне обладнання  для хірургічного відділення  – 2 млн. 432 тис. грн. </vt:lpstr>
      <vt:lpstr>Відремонтовано та закуплено обладнання для фізіотерапевтичного відділення ЦРЛ – на суму близько 4 млн. грн </vt:lpstr>
      <vt:lpstr>Зроблено капітальний ремонт та закуплено обладнання в паталогоанатомічне відділення –  2 млн. 180 тис. грн. </vt:lpstr>
      <vt:lpstr>Слайд 24</vt:lpstr>
      <vt:lpstr>Відремонтвано та придбано меблі для відділення денного стаціонару – 2 млн. 424 тис. грн. </vt:lpstr>
      <vt:lpstr>Слайд 26</vt:lpstr>
      <vt:lpstr>Придбано лапороскопічну стійку в лікарню –  на сумму 1 млн. 466 тис. грн. </vt:lpstr>
      <vt:lpstr>Слайд 28</vt:lpstr>
      <vt:lpstr>Слайд 29</vt:lpstr>
      <vt:lpstr>Придбано каналопромивний автомобіль  на сумму 2 млн. 872 тис.грн   </vt:lpstr>
      <vt:lpstr>Слайд 31</vt:lpstr>
      <vt:lpstr>  </vt:lpstr>
      <vt:lpstr>Придбано рециклер асфальтобетону – на сумму 620 тис.грн  </vt:lpstr>
      <vt:lpstr>  </vt:lpstr>
      <vt:lpstr>Слайд 35</vt:lpstr>
      <vt:lpstr>Відремонтовано бібліотеку.  Придбано нове комп’ютерне обладнання та меблі  1 млн 913 тис грн.   </vt:lpstr>
      <vt:lpstr>Слайд 37</vt:lpstr>
      <vt:lpstr>Придбано сучасну звукову та світлову апаратуру для  ПК «Хімік» - на суму 1 млн 173 тис. грн.  </vt:lpstr>
      <vt:lpstr>Створено молодіжний ХАБ “KOMORA”.  Закуплено меблі на суму 231 тис.грн.</vt:lpstr>
      <vt:lpstr>  </vt:lpstr>
      <vt:lpstr>Слайд 41</vt:lpstr>
      <vt:lpstr>Слайд 42</vt:lpstr>
      <vt:lpstr>Завершено будівництво фізкультурно-оздоровчого комплексу  «Ангар Спорт» на суму 13 млн. 180 тис. грн.  </vt:lpstr>
      <vt:lpstr>Закуплено спортивне обладнання для ФОК “Ангар” – 700 тис. грн.</vt:lpstr>
      <vt:lpstr>Замінено огорожу футбольного майданчика зі штучним покриттям – 300 тис. грн.</vt:lpstr>
      <vt:lpstr>Побудовано спортивний майданчик для фітнесу та воркауту (ліцей №7) – 200 тис. грн.</vt:lpstr>
      <vt:lpstr>Облаштовано спортивний майданчик для пляжного волейболу – 200 тис. грн.</vt:lpstr>
      <vt:lpstr>Слайд 48</vt:lpstr>
      <vt:lpstr> Закуплено комп’ютерну техніку для  Центра надання адміністративних послуг (ЦНАП) - близько 220 тис. грн</vt:lpstr>
      <vt:lpstr>Слайд 50</vt:lpstr>
      <vt:lpstr>  </vt:lpstr>
      <vt:lpstr>  </vt:lpstr>
      <vt:lpstr>  </vt:lpstr>
      <vt:lpstr>  </vt:lpstr>
      <vt:lpstr>  </vt:lpstr>
      <vt:lpstr>  </vt:lpstr>
      <vt:lpstr>Проєкт «Безпечне місто»,  встановлено близько 80 камер відеоспостереження </vt:lpstr>
      <vt:lpstr>  </vt:lpstr>
      <vt:lpstr>  </vt:lpstr>
      <vt:lpstr>  </vt:lpstr>
      <vt:lpstr>  </vt:lpstr>
      <vt:lpstr>  </vt:lpstr>
      <vt:lpstr>2017 рік –5 проєктів на суму 94 тис. грн.</vt:lpstr>
      <vt:lpstr>2018 рік –5 проєктів на суму 192 тис. грн.</vt:lpstr>
      <vt:lpstr>2019 рік –5 проєктів на суму 249 тис. грн.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439</cp:revision>
  <cp:lastPrinted>2017-11-22T15:06:10Z</cp:lastPrinted>
  <dcterms:created xsi:type="dcterms:W3CDTF">2017-11-22T08:58:53Z</dcterms:created>
  <dcterms:modified xsi:type="dcterms:W3CDTF">2020-09-18T09:09:33Z</dcterms:modified>
</cp:coreProperties>
</file>