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77" r:id="rId5"/>
    <p:sldId id="283" r:id="rId6"/>
    <p:sldId id="284" r:id="rId7"/>
    <p:sldId id="285" r:id="rId8"/>
    <p:sldId id="268" r:id="rId9"/>
    <p:sldId id="272" r:id="rId10"/>
    <p:sldId id="265" r:id="rId11"/>
    <p:sldId id="266" r:id="rId12"/>
    <p:sldId id="282" r:id="rId13"/>
    <p:sldId id="259" r:id="rId14"/>
    <p:sldId id="260" r:id="rId15"/>
    <p:sldId id="261" r:id="rId16"/>
    <p:sldId id="262" r:id="rId17"/>
    <p:sldId id="263" r:id="rId18"/>
    <p:sldId id="264" r:id="rId19"/>
    <p:sldId id="273" r:id="rId20"/>
    <p:sldId id="274" r:id="rId21"/>
    <p:sldId id="275" r:id="rId22"/>
    <p:sldId id="276" r:id="rId23"/>
    <p:sldId id="279" r:id="rId24"/>
    <p:sldId id="280" r:id="rId25"/>
    <p:sldId id="281" r:id="rId26"/>
    <p:sldId id="27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355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9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356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6977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746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2607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098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463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394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321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971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208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56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595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69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371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38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601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.png"/><Relationship Id="rId4" Type="http://schemas.microsoft.com/office/2017/06/relationships/model3d" Target="../media/model3d1.glb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DE7E4-C49C-4B56-B9C6-6B2296A79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800"/>
            <a:ext cx="11185233" cy="203964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комунальний заклад спеціалізованої мистецької  освіти «Первомайська школа мистецтв»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EF8078-7321-4E7C-81BF-1460F0CBD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2179"/>
            <a:ext cx="4264740" cy="35359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9B0ED3-9B10-473B-AAE2-3A4E69C76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058" y="2905882"/>
            <a:ext cx="5381771" cy="3786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Трехмерная модель 4" descr="Учащийся Классическая гитара">
                <a:extLst>
                  <a:ext uri="{FF2B5EF4-FFF2-40B4-BE49-F238E27FC236}">
                    <a16:creationId xmlns:a16="http://schemas.microsoft.com/office/drawing/2014/main" id="{82F9FF87-39AF-4658-A2FA-7DA5B3DD931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21944487"/>
                  </p:ext>
                </p:extLst>
              </p:nvPr>
            </p:nvGraphicFramePr>
            <p:xfrm>
              <a:off x="3187083" y="3550892"/>
              <a:ext cx="4508369" cy="309674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508369" cy="3096748"/>
                    </a:xfrm>
                    <a:prstGeom prst="rect">
                      <a:avLst/>
                    </a:prstGeom>
                  </am3d:spPr>
                  <am3d:camera>
                    <am3d:pos x="0" y="0" z="509705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6078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997801" ay="-2076490" az="-957311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0200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Трехмерная модель 4" descr="Учащийся Классическая гитара">
                <a:extLst>
                  <a:ext uri="{FF2B5EF4-FFF2-40B4-BE49-F238E27FC236}">
                    <a16:creationId xmlns:a16="http://schemas.microsoft.com/office/drawing/2014/main" id="{82F9FF87-39AF-4658-A2FA-7DA5B3DD93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87083" y="3550892"/>
                <a:ext cx="4508369" cy="30967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7014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EF3360-173A-4BE5-8AAF-FCEEF5160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175" y="117629"/>
            <a:ext cx="8830322" cy="6622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2D295E-8D98-4A8E-AC03-C927D7EC7D45}"/>
              </a:ext>
            </a:extLst>
          </p:cNvPr>
          <p:cNvSpPr txBox="1"/>
          <p:nvPr/>
        </p:nvSpPr>
        <p:spPr>
          <a:xfrm>
            <a:off x="3177309" y="452760"/>
            <a:ext cx="50079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uk-UA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ВИПУСК   2023</a:t>
            </a:r>
          </a:p>
          <a:p>
            <a:pPr algn="ctr"/>
            <a:r>
              <a:rPr lang="uk-UA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МУЗИЧНЄ ВІДДІЛЕННЯ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768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E5A74C-83A4-4136-9493-387469652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657" y="126507"/>
            <a:ext cx="9247572" cy="6409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DB8465-8C1E-4D25-86BD-E2A242B9BDF6}"/>
              </a:ext>
            </a:extLst>
          </p:cNvPr>
          <p:cNvSpPr txBox="1"/>
          <p:nvPr/>
        </p:nvSpPr>
        <p:spPr>
          <a:xfrm>
            <a:off x="3986075" y="639193"/>
            <a:ext cx="4509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ВИПУСК  2023</a:t>
            </a:r>
          </a:p>
          <a:p>
            <a:pPr algn="ctr"/>
            <a:r>
              <a:rPr lang="uk-UA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ХУДОЖНІЙ ВІДДІЛ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54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349085-1711-4AFB-A8CD-551A7121A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191490"/>
            <a:ext cx="5541820" cy="4156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5F6C7F-6B15-465D-BF44-2FFBA80D4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929" y="498764"/>
            <a:ext cx="5384800" cy="538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6663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5BC8C5-0E68-47E1-82BE-9AF4B9420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188" y="240511"/>
            <a:ext cx="7052342" cy="3839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EE9D10-C42B-475D-9166-68964946A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80" y="142043"/>
            <a:ext cx="2285014" cy="4404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A327CE-D31B-401F-8429-E0F32898B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033" y="4114454"/>
            <a:ext cx="4439334" cy="2635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68FD64-86CB-4231-B618-F8E53E31C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40" y="4080103"/>
            <a:ext cx="6328766" cy="2704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9417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498FED-8CF6-4E8F-B47C-1E9CFEBEB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618" y="521736"/>
            <a:ext cx="4699169" cy="5989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EE8CDA-2A03-4C64-B7C9-24CD21E1B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55" y="423618"/>
            <a:ext cx="4926670" cy="61938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F185B1-B3BD-4C11-8ADF-22C1645946EE}"/>
              </a:ext>
            </a:extLst>
          </p:cNvPr>
          <p:cNvSpPr txBox="1"/>
          <p:nvPr/>
        </p:nvSpPr>
        <p:spPr>
          <a:xfrm>
            <a:off x="5107709" y="40460"/>
            <a:ext cx="184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</a:rPr>
              <a:t>Кабінет №20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8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FA53DE-B721-48DD-B38E-F8BB0E631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12" y="307017"/>
            <a:ext cx="4877170" cy="6176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709B46-0E43-4E35-A933-61FC00011CD6}"/>
              </a:ext>
            </a:extLst>
          </p:cNvPr>
          <p:cNvSpPr txBox="1"/>
          <p:nvPr/>
        </p:nvSpPr>
        <p:spPr>
          <a:xfrm>
            <a:off x="847219" y="5917364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Кабінет №3</a:t>
            </a:r>
            <a:endParaRPr lang="ru-RU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AE3589-04DC-43B5-BA0E-CEDD13ED2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114" y="307017"/>
            <a:ext cx="4632666" cy="6176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AA7EEC-210C-4EB2-BA26-96B7F0890FA0}"/>
              </a:ext>
            </a:extLst>
          </p:cNvPr>
          <p:cNvSpPr txBox="1"/>
          <p:nvPr/>
        </p:nvSpPr>
        <p:spPr>
          <a:xfrm>
            <a:off x="9502609" y="5917364"/>
            <a:ext cx="184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Кабінет №14</a:t>
            </a:r>
            <a:endParaRPr lang="ru-RU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26536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F0D509-1512-4E13-952B-2306A9EE1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796" y="443882"/>
            <a:ext cx="4724031" cy="5943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C99CC4-7B78-43C1-88F5-7DAC9CF29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05" y="384983"/>
            <a:ext cx="4474166" cy="5965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8B3C01-2771-4D9A-AF62-C0006F818198}"/>
              </a:ext>
            </a:extLst>
          </p:cNvPr>
          <p:cNvSpPr txBox="1"/>
          <p:nvPr/>
        </p:nvSpPr>
        <p:spPr>
          <a:xfrm>
            <a:off x="8442036" y="5876402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Кабінет№5</a:t>
            </a:r>
            <a:endParaRPr lang="ru-RU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82E202-E237-4B04-B967-4638BAB46B14}"/>
              </a:ext>
            </a:extLst>
          </p:cNvPr>
          <p:cNvSpPr txBox="1"/>
          <p:nvPr/>
        </p:nvSpPr>
        <p:spPr>
          <a:xfrm>
            <a:off x="1958109" y="5876402"/>
            <a:ext cx="184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Кабінет №10</a:t>
            </a:r>
            <a:endParaRPr lang="ru-RU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39804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E49383-F88D-41F3-9617-C00DBF8A1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96" y="446292"/>
            <a:ext cx="4592781" cy="6123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DB0095-757B-4AFC-92C3-CAC218078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385" y="319661"/>
            <a:ext cx="4846740" cy="63769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C3DFDA-1256-441A-808C-CCDA65F3AE0B}"/>
              </a:ext>
            </a:extLst>
          </p:cNvPr>
          <p:cNvSpPr txBox="1"/>
          <p:nvPr/>
        </p:nvSpPr>
        <p:spPr>
          <a:xfrm>
            <a:off x="551875" y="6086764"/>
            <a:ext cx="184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Кабінет №12</a:t>
            </a:r>
            <a:endParaRPr lang="ru-RU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D5DFE7-17A9-4C00-9D48-D1ED938AAEDA}"/>
              </a:ext>
            </a:extLst>
          </p:cNvPr>
          <p:cNvSpPr txBox="1"/>
          <p:nvPr/>
        </p:nvSpPr>
        <p:spPr>
          <a:xfrm>
            <a:off x="9855200" y="6169891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Кабінет №1</a:t>
            </a:r>
            <a:endParaRPr lang="ru-RU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5398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1D1537-923E-448E-B030-F46A123A9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623" y="177552"/>
            <a:ext cx="5084505" cy="64008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BB398B-7E15-4576-A295-3B5D6B2D0F9F}"/>
              </a:ext>
            </a:extLst>
          </p:cNvPr>
          <p:cNvSpPr txBox="1"/>
          <p:nvPr/>
        </p:nvSpPr>
        <p:spPr>
          <a:xfrm>
            <a:off x="8160811" y="5911272"/>
            <a:ext cx="184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Кабінет №13</a:t>
            </a:r>
            <a:endParaRPr lang="ru-RU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51752B-268F-4807-BC27-FBF6421B9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76" y="313267"/>
            <a:ext cx="4673599" cy="6231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F8337B-F551-4759-9D01-A846525480C9}"/>
              </a:ext>
            </a:extLst>
          </p:cNvPr>
          <p:cNvSpPr txBox="1"/>
          <p:nvPr/>
        </p:nvSpPr>
        <p:spPr>
          <a:xfrm>
            <a:off x="1745672" y="5911272"/>
            <a:ext cx="184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Кабінет №13</a:t>
            </a:r>
            <a:endParaRPr lang="ru-RU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67861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7D449C-AE2F-4326-8781-6F75CF62E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34" y="432835"/>
            <a:ext cx="4077089" cy="5436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928E6F-0619-4C97-98B0-D4F24CFEA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265" y="1462315"/>
            <a:ext cx="3470988" cy="4627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7E7AE8-84E7-4576-9FF3-3FAE7CFA4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874" y="314649"/>
            <a:ext cx="3661876" cy="5227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8F241A-45CF-4140-BCF4-1EEBD0515E11}"/>
              </a:ext>
            </a:extLst>
          </p:cNvPr>
          <p:cNvSpPr txBox="1"/>
          <p:nvPr/>
        </p:nvSpPr>
        <p:spPr>
          <a:xfrm>
            <a:off x="5353649" y="314649"/>
            <a:ext cx="1484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</a:rPr>
              <a:t>Коридори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40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3D1-C9A2-420A-8A88-55C4BD6CA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682" y="834500"/>
            <a:ext cx="8534401" cy="134414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uk-UA" b="1" dirty="0">
                <a:solidFill>
                  <a:srgbClr val="FF0000"/>
                </a:solidFill>
              </a:rPr>
              <a:t>Кадровий склад педагогічних працівників школи мистецтв</a:t>
            </a:r>
            <a:br>
              <a:rPr lang="uk-UA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2BDB2-D46C-4A82-8A97-AF02C3118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760" y="1619354"/>
            <a:ext cx="11603114" cy="5068957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В школі працюють 20 штатних викладачів та 5 викладачів-сумісників.</a:t>
            </a:r>
          </a:p>
          <a:p>
            <a:r>
              <a:rPr lang="uk-UA" dirty="0">
                <a:solidFill>
                  <a:schemeClr val="bg1"/>
                </a:solidFill>
              </a:rPr>
              <a:t>Вищу  освіту мають 11 викладачів, що складає 44 % </a:t>
            </a:r>
          </a:p>
          <a:p>
            <a:r>
              <a:rPr lang="uk-UA" dirty="0">
                <a:solidFill>
                  <a:schemeClr val="bg1"/>
                </a:solidFill>
              </a:rPr>
              <a:t>від загальної кількості викладачів, </a:t>
            </a:r>
          </a:p>
          <a:p>
            <a:r>
              <a:rPr lang="uk-UA" dirty="0">
                <a:solidFill>
                  <a:schemeClr val="bg1"/>
                </a:solidFill>
              </a:rPr>
              <a:t>14 викладачів мають </a:t>
            </a:r>
          </a:p>
          <a:p>
            <a:r>
              <a:rPr lang="uk-UA" dirty="0" err="1">
                <a:solidFill>
                  <a:schemeClr val="bg1"/>
                </a:solidFill>
              </a:rPr>
              <a:t>передвищу</a:t>
            </a:r>
            <a:r>
              <a:rPr lang="uk-UA" dirty="0">
                <a:solidFill>
                  <a:schemeClr val="bg1"/>
                </a:solidFill>
              </a:rPr>
              <a:t> фахову освіту, що складає 56 %.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670572-3535-4145-A8A7-415ABAD35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149" y="2484383"/>
            <a:ext cx="6255091" cy="4098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7823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23B79E-F0C4-4EC8-BB81-EDE46193B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340" y="1953397"/>
            <a:ext cx="6295051" cy="472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B6EF9E-1048-40BD-BA8A-2BBDD311C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34" y="363246"/>
            <a:ext cx="4189056" cy="5585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6D9404-6EAB-4421-8011-E4685462D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268" y="363246"/>
            <a:ext cx="3834493" cy="6131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E89068-E563-4F57-AFFD-1252E04B709C}"/>
              </a:ext>
            </a:extLst>
          </p:cNvPr>
          <p:cNvSpPr txBox="1"/>
          <p:nvPr/>
        </p:nvSpPr>
        <p:spPr>
          <a:xfrm>
            <a:off x="808763" y="4637313"/>
            <a:ext cx="1914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</a:rPr>
              <a:t>Кабінет № 20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2F810D-0C96-4C2B-AF37-4F62C1D29406}"/>
              </a:ext>
            </a:extLst>
          </p:cNvPr>
          <p:cNvSpPr txBox="1"/>
          <p:nvPr/>
        </p:nvSpPr>
        <p:spPr>
          <a:xfrm>
            <a:off x="5325158" y="5615709"/>
            <a:ext cx="1986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</a:rPr>
              <a:t>Кабінет № 17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3FEC39-A760-48A0-B465-691FBEB97F20}"/>
              </a:ext>
            </a:extLst>
          </p:cNvPr>
          <p:cNvSpPr/>
          <p:nvPr/>
        </p:nvSpPr>
        <p:spPr>
          <a:xfrm>
            <a:off x="9257436" y="4637313"/>
            <a:ext cx="1914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rgbClr val="FF0000"/>
                </a:solidFill>
              </a:rPr>
              <a:t>Кабінет</a:t>
            </a:r>
            <a:r>
              <a:rPr lang="ru-RU" sz="2000" b="1" dirty="0">
                <a:solidFill>
                  <a:srgbClr val="FF0000"/>
                </a:solidFill>
              </a:rPr>
              <a:t> № 20</a:t>
            </a:r>
          </a:p>
        </p:txBody>
      </p:sp>
    </p:spTree>
    <p:extLst>
      <p:ext uri="{BB962C8B-B14F-4D97-AF65-F5344CB8AC3E}">
        <p14:creationId xmlns:p14="http://schemas.microsoft.com/office/powerpoint/2010/main" val="2081472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910530-1EBC-4355-A3C9-0DF19B83A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849" y="2058005"/>
            <a:ext cx="6399993" cy="4799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35D6EB-33E2-4B80-8C49-B95DEE950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3" y="64754"/>
            <a:ext cx="3032935" cy="5391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4C8F9A-E661-46AA-99D3-55034BE5B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293" y="64754"/>
            <a:ext cx="4198387" cy="5597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D397BB-A127-4C82-94B0-CFCC4DC7A2D4}"/>
              </a:ext>
            </a:extLst>
          </p:cNvPr>
          <p:cNvSpPr txBox="1"/>
          <p:nvPr/>
        </p:nvSpPr>
        <p:spPr>
          <a:xfrm>
            <a:off x="4950691" y="661270"/>
            <a:ext cx="1484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</a:rPr>
              <a:t>Коридори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67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024-01-10_11-04-30">
            <a:hlinkClick r:id="" action="ppaction://media"/>
            <a:extLst>
              <a:ext uri="{FF2B5EF4-FFF2-40B4-BE49-F238E27FC236}">
                <a16:creationId xmlns:a16="http://schemas.microsoft.com/office/drawing/2014/main" id="{EBAB3A1A-EDFF-4FB7-9FF8-94AEAD4670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910" y="123907"/>
            <a:ext cx="4114800" cy="6610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video_2024-01-10_11-09-31">
            <a:hlinkClick r:id="" action="ppaction://media"/>
            <a:extLst>
              <a:ext uri="{FF2B5EF4-FFF2-40B4-BE49-F238E27FC236}">
                <a16:creationId xmlns:a16="http://schemas.microsoft.com/office/drawing/2014/main" id="{87A2D5F4-9087-4413-8CD4-726011916F1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7807" y="198436"/>
            <a:ext cx="4441923" cy="6461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581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399DA7-50A2-4CE4-958B-F0868280D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877" y="1110674"/>
            <a:ext cx="4206586" cy="5608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480FC1-5501-4FA4-9C69-E311F2AA2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2" y="330201"/>
            <a:ext cx="4061549" cy="4130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DC9689-968D-4926-8DCA-E1ECCD3D0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408" y="230832"/>
            <a:ext cx="3607137" cy="3999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28637C-773B-4FDC-BD2C-763D9E099279}"/>
              </a:ext>
            </a:extLst>
          </p:cNvPr>
          <p:cNvSpPr txBox="1"/>
          <p:nvPr/>
        </p:nvSpPr>
        <p:spPr>
          <a:xfrm>
            <a:off x="5366328" y="0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Коридори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24A0C7-6D5A-4153-99BB-79EB435CF2E8}"/>
              </a:ext>
            </a:extLst>
          </p:cNvPr>
          <p:cNvSpPr txBox="1"/>
          <p:nvPr/>
        </p:nvSpPr>
        <p:spPr>
          <a:xfrm>
            <a:off x="5366328" y="5089236"/>
            <a:ext cx="184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Кабінет №14</a:t>
            </a:r>
            <a:endParaRPr lang="ru-RU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06914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B21A51-7ABE-4A70-9819-47DA9518B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06" y="460666"/>
            <a:ext cx="4563339" cy="6084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CFCF32-4F92-4EF0-8782-E99675668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955" y="460666"/>
            <a:ext cx="4563339" cy="6084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37154A-7383-442B-A1E9-A26E408AA3C6}"/>
              </a:ext>
            </a:extLst>
          </p:cNvPr>
          <p:cNvSpPr txBox="1"/>
          <p:nvPr/>
        </p:nvSpPr>
        <p:spPr>
          <a:xfrm>
            <a:off x="4647434" y="26557"/>
            <a:ext cx="2108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Актова зала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307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39CBA7-3FF0-4C73-99AF-09C8D7B41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605750"/>
            <a:ext cx="4419023" cy="58920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2C024C-A7F2-4FE2-8008-4C90256B5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303" y="605750"/>
            <a:ext cx="4471555" cy="5962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890CA4-4EE4-4098-A7DF-1A5C393BA834}"/>
              </a:ext>
            </a:extLst>
          </p:cNvPr>
          <p:cNvSpPr txBox="1"/>
          <p:nvPr/>
        </p:nvSpPr>
        <p:spPr>
          <a:xfrm>
            <a:off x="4747491" y="129386"/>
            <a:ext cx="2108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Актова зала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63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91D257-B137-4C75-8234-496DCC8B1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3535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FF44438-438D-46C2-9D70-AAD37821F238}"/>
              </a:ext>
            </a:extLst>
          </p:cNvPr>
          <p:cNvSpPr/>
          <p:nvPr/>
        </p:nvSpPr>
        <p:spPr>
          <a:xfrm>
            <a:off x="402455" y="261892"/>
            <a:ext cx="7108054" cy="2948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</a:rPr>
              <a:t>За результатами </a:t>
            </a:r>
            <a:r>
              <a:rPr lang="uk-UA" dirty="0">
                <a:solidFill>
                  <a:schemeClr val="bg1"/>
                </a:solidFill>
              </a:rPr>
              <a:t>атестації педагогічних працівників в школі: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</a:rPr>
              <a:t>- 1 </a:t>
            </a:r>
            <a:r>
              <a:rPr lang="uk-UA" dirty="0">
                <a:solidFill>
                  <a:schemeClr val="bg1"/>
                </a:solidFill>
              </a:rPr>
              <a:t>викладач має звання «Методист»</a:t>
            </a:r>
          </a:p>
          <a:p>
            <a:pPr>
              <a:lnSpc>
                <a:spcPct val="150000"/>
              </a:lnSpc>
            </a:pPr>
            <a:r>
              <a:rPr lang="uk-UA" dirty="0">
                <a:solidFill>
                  <a:schemeClr val="bg1"/>
                </a:solidFill>
              </a:rPr>
              <a:t>- 2 викладачі мають звання «Старший викладач»;</a:t>
            </a:r>
          </a:p>
          <a:p>
            <a:pPr>
              <a:lnSpc>
                <a:spcPct val="150000"/>
              </a:lnSpc>
            </a:pPr>
            <a:r>
              <a:rPr lang="uk-UA" dirty="0">
                <a:solidFill>
                  <a:schemeClr val="bg1"/>
                </a:solidFill>
              </a:rPr>
              <a:t>- 3 викладачі мають «вищу кваліфікаційну категорію»; </a:t>
            </a:r>
          </a:p>
          <a:p>
            <a:pPr>
              <a:lnSpc>
                <a:spcPct val="150000"/>
              </a:lnSpc>
            </a:pPr>
            <a:r>
              <a:rPr lang="uk-UA" dirty="0">
                <a:solidFill>
                  <a:schemeClr val="bg1"/>
                </a:solidFill>
              </a:rPr>
              <a:t>- 3 викладачі мають «першу кваліфікаційну категорію»; </a:t>
            </a:r>
          </a:p>
          <a:p>
            <a:pPr>
              <a:lnSpc>
                <a:spcPct val="150000"/>
              </a:lnSpc>
            </a:pPr>
            <a:r>
              <a:rPr lang="uk-UA" dirty="0">
                <a:solidFill>
                  <a:schemeClr val="bg1"/>
                </a:solidFill>
              </a:rPr>
              <a:t>- 3 викладачі - «другу кваліфікаційну категорію»; </a:t>
            </a:r>
          </a:p>
          <a:p>
            <a:pPr>
              <a:lnSpc>
                <a:spcPct val="150000"/>
              </a:lnSpc>
            </a:pPr>
            <a:r>
              <a:rPr lang="uk-UA" dirty="0">
                <a:solidFill>
                  <a:schemeClr val="bg1"/>
                </a:solidFill>
              </a:rPr>
              <a:t>- 14 викладачів - 11 тарифний розряд.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85AC0F-9564-4AD4-9FFE-55CF7131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388" y="2814221"/>
            <a:ext cx="6420527" cy="3932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6987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C815C-A319-4799-83FD-55F1FDC2D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265" y="-807621"/>
            <a:ext cx="8534401" cy="2281600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Віковий сенс викладачів школи 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CA7216-AF4A-4394-B0B0-28F057973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739" y="1212749"/>
            <a:ext cx="8534400" cy="1498600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Викладачі віком 20-30 років- 1особа</a:t>
            </a:r>
          </a:p>
          <a:p>
            <a:r>
              <a:rPr lang="uk-UA" dirty="0"/>
              <a:t>Викладачі віком 31-50 років – 5 осіб</a:t>
            </a:r>
          </a:p>
          <a:p>
            <a:r>
              <a:rPr lang="uk-UA" dirty="0"/>
              <a:t>Викладачі віком 51-59 років – 12 осіб</a:t>
            </a:r>
          </a:p>
          <a:p>
            <a:r>
              <a:rPr lang="uk-UA" dirty="0"/>
              <a:t>Викладачі віком 60 – 60+ років 7 осіб</a:t>
            </a:r>
          </a:p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28F2D8C-F78B-42E3-B9F1-D0CB4F10F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660" y="2184157"/>
            <a:ext cx="5792008" cy="4391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4758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702274-3E1D-4C80-90F5-DFBB177AC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254" y="523686"/>
            <a:ext cx="9605633" cy="6334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A36251-4D84-4A0D-B648-798FB74B4A66}"/>
              </a:ext>
            </a:extLst>
          </p:cNvPr>
          <p:cNvSpPr txBox="1"/>
          <p:nvPr/>
        </p:nvSpPr>
        <p:spPr>
          <a:xfrm>
            <a:off x="4756727" y="480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BC78E1-2286-494B-B7F0-2414EDC7CE8E}"/>
              </a:ext>
            </a:extLst>
          </p:cNvPr>
          <p:cNvSpPr txBox="1"/>
          <p:nvPr/>
        </p:nvSpPr>
        <p:spPr>
          <a:xfrm>
            <a:off x="3209710" y="18626"/>
            <a:ext cx="6234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Група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раннього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мистецького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розвитку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04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7023E3-1180-461A-B629-BA46B5D11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07" y="115537"/>
            <a:ext cx="10912786" cy="66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91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950728-F82C-4DFA-88D4-2015A0DDF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83" y="184168"/>
            <a:ext cx="5736833" cy="43468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7DFA02-5C59-4E43-8E63-8AB56DC45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586" y="184168"/>
            <a:ext cx="5596613" cy="42736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48E809-5641-46AC-8D4C-04C79C76F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254" y="3285361"/>
            <a:ext cx="4675447" cy="357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53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73B795-513E-4D6A-9C59-F6C82EFE7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27" y="667316"/>
            <a:ext cx="5814307" cy="5814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DF4079-88A2-47D2-99EA-0C9E849F2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655" y="667317"/>
            <a:ext cx="4233890" cy="5814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0C7050-ADB3-463D-9B07-873AA51BD1ED}"/>
              </a:ext>
            </a:extLst>
          </p:cNvPr>
          <p:cNvSpPr txBox="1"/>
          <p:nvPr/>
        </p:nvSpPr>
        <p:spPr>
          <a:xfrm>
            <a:off x="3121891" y="124204"/>
            <a:ext cx="6703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 образотворчого мистецтва для дорослих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169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18460E-B6B4-4F03-91C8-4D38F5160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3" y="142043"/>
            <a:ext cx="6953106" cy="5236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E2758D-A878-48BC-9001-33FCDE52E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259" y="2210539"/>
            <a:ext cx="5982297" cy="4505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53496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1496</TotalTime>
  <Words>210</Words>
  <Application>Microsoft Office PowerPoint</Application>
  <PresentationFormat>Широкоэкранный</PresentationFormat>
  <Paragraphs>43</Paragraphs>
  <Slides>26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Century Gothic</vt:lpstr>
      <vt:lpstr>Times New Roman</vt:lpstr>
      <vt:lpstr>Wingdings 3</vt:lpstr>
      <vt:lpstr>Сектор</vt:lpstr>
      <vt:lpstr>комунальний заклад спеціалізованої мистецької  освіти «Первомайська школа мистецтв»</vt:lpstr>
      <vt:lpstr>Кадровий склад педагогічних працівників школи мистецтв </vt:lpstr>
      <vt:lpstr>Презентация PowerPoint</vt:lpstr>
      <vt:lpstr>Віковий сенс викладачів школи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комунальний заклад спеціалізованої мистецької  освіти «Первомайська школа мистецтв»</dc:title>
  <dc:creator>Art-School</dc:creator>
  <cp:lastModifiedBy>Art-School</cp:lastModifiedBy>
  <cp:revision>44</cp:revision>
  <dcterms:created xsi:type="dcterms:W3CDTF">2024-01-02T13:55:27Z</dcterms:created>
  <dcterms:modified xsi:type="dcterms:W3CDTF">2024-01-24T07:07:09Z</dcterms:modified>
</cp:coreProperties>
</file>